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69" r:id="rId4"/>
    <p:sldId id="259" r:id="rId5"/>
    <p:sldId id="268" r:id="rId6"/>
    <p:sldId id="260" r:id="rId7"/>
    <p:sldId id="261" r:id="rId8"/>
    <p:sldId id="262" r:id="rId9"/>
    <p:sldId id="263" r:id="rId10"/>
    <p:sldId id="264" r:id="rId11"/>
    <p:sldId id="271" r:id="rId12"/>
    <p:sldId id="265" r:id="rId13"/>
    <p:sldId id="272" r:id="rId14"/>
    <p:sldId id="266" r:id="rId15"/>
    <p:sldId id="270" r:id="rId16"/>
    <p:sldId id="267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85" autoAdjust="0"/>
    <p:restoredTop sz="94660"/>
  </p:normalViewPr>
  <p:slideViewPr>
    <p:cSldViewPr snapToGrid="0">
      <p:cViewPr varScale="1">
        <p:scale>
          <a:sx n="97" d="100"/>
          <a:sy n="97" d="100"/>
        </p:scale>
        <p:origin x="73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B8E6D32-A0FB-B14B-9F78-8F29DE20F16E}" type="doc">
      <dgm:prSet loTypeId="urn:microsoft.com/office/officeart/2008/layout/VerticalCurvedList" loCatId="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8C56DFB5-0944-5146-BBB4-ACAD2DEC7C22}">
      <dgm:prSet phldrT="[Text]"/>
      <dgm:spPr/>
      <dgm:t>
        <a:bodyPr/>
        <a:lstStyle/>
        <a:p>
          <a:r>
            <a:rPr lang="es-ES_tradnl" noProof="0" dirty="0"/>
            <a:t>Algoritmos en ML</a:t>
          </a:r>
        </a:p>
      </dgm:t>
    </dgm:pt>
    <dgm:pt modelId="{0274827B-B717-4640-B2E0-CCAB8A639DEA}" type="parTrans" cxnId="{BC650AF6-F5DC-9348-8CFD-0690C3A152ED}">
      <dgm:prSet/>
      <dgm:spPr/>
      <dgm:t>
        <a:bodyPr/>
        <a:lstStyle/>
        <a:p>
          <a:endParaRPr lang="es-ES_tradnl" noProof="0" dirty="0"/>
        </a:p>
      </dgm:t>
    </dgm:pt>
    <dgm:pt modelId="{EE77EE55-F7FF-314E-A337-1C6C7D1C56FC}" type="sibTrans" cxnId="{BC650AF6-F5DC-9348-8CFD-0690C3A152ED}">
      <dgm:prSet/>
      <dgm:spPr/>
      <dgm:t>
        <a:bodyPr/>
        <a:lstStyle/>
        <a:p>
          <a:endParaRPr lang="es-ES_tradnl" noProof="0" dirty="0"/>
        </a:p>
      </dgm:t>
    </dgm:pt>
    <dgm:pt modelId="{F764A92E-D654-7249-B915-5083981B7136}">
      <dgm:prSet phldrT="[Text]"/>
      <dgm:spPr/>
      <dgm:t>
        <a:bodyPr/>
        <a:lstStyle/>
        <a:p>
          <a:r>
            <a:rPr lang="es-ES_tradnl" noProof="0" dirty="0" err="1"/>
            <a:t>Bias</a:t>
          </a:r>
          <a:r>
            <a:rPr lang="es-ES_tradnl" noProof="0" dirty="0"/>
            <a:t> | </a:t>
          </a:r>
          <a:r>
            <a:rPr lang="es-ES_tradnl" noProof="0" dirty="0" err="1"/>
            <a:t>Variance</a:t>
          </a:r>
          <a:endParaRPr lang="es-ES_tradnl" noProof="0" dirty="0"/>
        </a:p>
      </dgm:t>
    </dgm:pt>
    <dgm:pt modelId="{D6E9AF67-5B57-644B-ADD0-53FDF6CF9A5E}" type="parTrans" cxnId="{AC1A6C6E-310F-C64B-A7ED-35175CC750E9}">
      <dgm:prSet/>
      <dgm:spPr/>
      <dgm:t>
        <a:bodyPr/>
        <a:lstStyle/>
        <a:p>
          <a:endParaRPr lang="es-ES_tradnl" noProof="0" dirty="0"/>
        </a:p>
      </dgm:t>
    </dgm:pt>
    <dgm:pt modelId="{649852D2-FB3D-474E-A1C3-C27B86429ADA}" type="sibTrans" cxnId="{AC1A6C6E-310F-C64B-A7ED-35175CC750E9}">
      <dgm:prSet/>
      <dgm:spPr/>
      <dgm:t>
        <a:bodyPr/>
        <a:lstStyle/>
        <a:p>
          <a:endParaRPr lang="es-ES_tradnl" noProof="0" dirty="0"/>
        </a:p>
      </dgm:t>
    </dgm:pt>
    <dgm:pt modelId="{A184A778-607B-5146-AABC-FEB15043F38A}">
      <dgm:prSet phldrT="[Text]"/>
      <dgm:spPr/>
      <dgm:t>
        <a:bodyPr/>
        <a:lstStyle/>
        <a:p>
          <a:r>
            <a:rPr lang="es-ES_tradnl" noProof="0" dirty="0"/>
            <a:t>Regresiones</a:t>
          </a:r>
        </a:p>
      </dgm:t>
    </dgm:pt>
    <dgm:pt modelId="{8C41C4C0-699F-214D-A5EB-21FB297AAEA9}" type="parTrans" cxnId="{2F7A83A0-AA05-C845-A18A-858D88F52AFD}">
      <dgm:prSet/>
      <dgm:spPr/>
      <dgm:t>
        <a:bodyPr/>
        <a:lstStyle/>
        <a:p>
          <a:endParaRPr lang="es-ES_tradnl" noProof="0" dirty="0"/>
        </a:p>
      </dgm:t>
    </dgm:pt>
    <dgm:pt modelId="{73EA7D4C-0261-B548-A4A1-3628E5EF5154}" type="sibTrans" cxnId="{2F7A83A0-AA05-C845-A18A-858D88F52AFD}">
      <dgm:prSet/>
      <dgm:spPr/>
      <dgm:t>
        <a:bodyPr/>
        <a:lstStyle/>
        <a:p>
          <a:endParaRPr lang="es-ES_tradnl" noProof="0" dirty="0"/>
        </a:p>
      </dgm:t>
    </dgm:pt>
    <dgm:pt modelId="{1A2960D0-E044-5348-9277-54177AFA633B}">
      <dgm:prSet/>
      <dgm:spPr/>
      <dgm:t>
        <a:bodyPr/>
        <a:lstStyle/>
        <a:p>
          <a:r>
            <a:rPr lang="es-ES_tradnl" noProof="0" dirty="0"/>
            <a:t>Tipos de Regresiones </a:t>
          </a:r>
        </a:p>
      </dgm:t>
    </dgm:pt>
    <dgm:pt modelId="{5C8AA90C-0D8D-0C48-89DC-18DFCCF790A5}" type="parTrans" cxnId="{0276C29A-EDCC-D046-AA65-1E049D0F2F76}">
      <dgm:prSet/>
      <dgm:spPr/>
      <dgm:t>
        <a:bodyPr/>
        <a:lstStyle/>
        <a:p>
          <a:endParaRPr lang="es-ES_tradnl" noProof="0" dirty="0"/>
        </a:p>
      </dgm:t>
    </dgm:pt>
    <dgm:pt modelId="{F735794E-99FB-D64A-B825-1E437DD10524}" type="sibTrans" cxnId="{0276C29A-EDCC-D046-AA65-1E049D0F2F76}">
      <dgm:prSet/>
      <dgm:spPr/>
      <dgm:t>
        <a:bodyPr/>
        <a:lstStyle/>
        <a:p>
          <a:endParaRPr lang="es-ES_tradnl" noProof="0" dirty="0"/>
        </a:p>
      </dgm:t>
    </dgm:pt>
    <dgm:pt modelId="{362B8D91-94FE-1547-AEC2-E0A0040C9CA4}">
      <dgm:prSet/>
      <dgm:spPr/>
      <dgm:t>
        <a:bodyPr/>
        <a:lstStyle/>
        <a:p>
          <a:r>
            <a:rPr lang="es-ES_tradnl" noProof="0" dirty="0"/>
            <a:t>Evaluación de regresiones</a:t>
          </a:r>
        </a:p>
      </dgm:t>
    </dgm:pt>
    <dgm:pt modelId="{19A1C2EE-F5BF-D748-8650-61898845368F}" type="parTrans" cxnId="{217B31FF-0C59-574D-933D-D10BC4E0FD07}">
      <dgm:prSet/>
      <dgm:spPr/>
      <dgm:t>
        <a:bodyPr/>
        <a:lstStyle/>
        <a:p>
          <a:endParaRPr lang="en-US"/>
        </a:p>
      </dgm:t>
    </dgm:pt>
    <dgm:pt modelId="{51E494EA-2BEE-F04E-8B06-C97BBCBE65BC}" type="sibTrans" cxnId="{217B31FF-0C59-574D-933D-D10BC4E0FD07}">
      <dgm:prSet/>
      <dgm:spPr/>
      <dgm:t>
        <a:bodyPr/>
        <a:lstStyle/>
        <a:p>
          <a:endParaRPr lang="en-US"/>
        </a:p>
      </dgm:t>
    </dgm:pt>
    <dgm:pt modelId="{1D86161E-54AB-D146-B771-CD9503DEC0E1}" type="pres">
      <dgm:prSet presAssocID="{AB8E6D32-A0FB-B14B-9F78-8F29DE20F16E}" presName="Name0" presStyleCnt="0">
        <dgm:presLayoutVars>
          <dgm:chMax val="7"/>
          <dgm:chPref val="7"/>
          <dgm:dir/>
        </dgm:presLayoutVars>
      </dgm:prSet>
      <dgm:spPr/>
    </dgm:pt>
    <dgm:pt modelId="{B7B08C7B-5667-C64F-B818-8A4D412351F9}" type="pres">
      <dgm:prSet presAssocID="{AB8E6D32-A0FB-B14B-9F78-8F29DE20F16E}" presName="Name1" presStyleCnt="0"/>
      <dgm:spPr/>
    </dgm:pt>
    <dgm:pt modelId="{4B42163E-97E5-964A-89D0-4A841F1FE9A9}" type="pres">
      <dgm:prSet presAssocID="{AB8E6D32-A0FB-B14B-9F78-8F29DE20F16E}" presName="cycle" presStyleCnt="0"/>
      <dgm:spPr/>
    </dgm:pt>
    <dgm:pt modelId="{69E5C70C-406D-0243-9C1A-5F484BA52EB8}" type="pres">
      <dgm:prSet presAssocID="{AB8E6D32-A0FB-B14B-9F78-8F29DE20F16E}" presName="srcNode" presStyleLbl="node1" presStyleIdx="0" presStyleCnt="5"/>
      <dgm:spPr/>
    </dgm:pt>
    <dgm:pt modelId="{47AFCBC1-B0C7-A747-A68E-BB1981860219}" type="pres">
      <dgm:prSet presAssocID="{AB8E6D32-A0FB-B14B-9F78-8F29DE20F16E}" presName="conn" presStyleLbl="parChTrans1D2" presStyleIdx="0" presStyleCnt="1"/>
      <dgm:spPr/>
    </dgm:pt>
    <dgm:pt modelId="{09B6DF3E-8FFF-D447-B140-249F1A9C6BB9}" type="pres">
      <dgm:prSet presAssocID="{AB8E6D32-A0FB-B14B-9F78-8F29DE20F16E}" presName="extraNode" presStyleLbl="node1" presStyleIdx="0" presStyleCnt="5"/>
      <dgm:spPr/>
    </dgm:pt>
    <dgm:pt modelId="{06AFF5A1-F113-954A-81B0-E8137A045AD3}" type="pres">
      <dgm:prSet presAssocID="{AB8E6D32-A0FB-B14B-9F78-8F29DE20F16E}" presName="dstNode" presStyleLbl="node1" presStyleIdx="0" presStyleCnt="5"/>
      <dgm:spPr/>
    </dgm:pt>
    <dgm:pt modelId="{7347B4D3-5679-B843-963C-39C2C2723BD6}" type="pres">
      <dgm:prSet presAssocID="{8C56DFB5-0944-5146-BBB4-ACAD2DEC7C22}" presName="text_1" presStyleLbl="node1" presStyleIdx="0" presStyleCnt="5">
        <dgm:presLayoutVars>
          <dgm:bulletEnabled val="1"/>
        </dgm:presLayoutVars>
      </dgm:prSet>
      <dgm:spPr/>
    </dgm:pt>
    <dgm:pt modelId="{80C98F02-E37A-DC45-BCA0-C3EFA015AA44}" type="pres">
      <dgm:prSet presAssocID="{8C56DFB5-0944-5146-BBB4-ACAD2DEC7C22}" presName="accent_1" presStyleCnt="0"/>
      <dgm:spPr/>
    </dgm:pt>
    <dgm:pt modelId="{25BC3C25-741A-2444-BE50-2FA25E4E7ABC}" type="pres">
      <dgm:prSet presAssocID="{8C56DFB5-0944-5146-BBB4-ACAD2DEC7C22}" presName="accentRepeatNode" presStyleLbl="solidFgAcc1" presStyleIdx="0" presStyleCnt="5"/>
      <dgm:spPr/>
    </dgm:pt>
    <dgm:pt modelId="{F9F987F9-778F-A14D-BD93-BCCF685F1262}" type="pres">
      <dgm:prSet presAssocID="{F764A92E-D654-7249-B915-5083981B7136}" presName="text_2" presStyleLbl="node1" presStyleIdx="1" presStyleCnt="5">
        <dgm:presLayoutVars>
          <dgm:bulletEnabled val="1"/>
        </dgm:presLayoutVars>
      </dgm:prSet>
      <dgm:spPr/>
    </dgm:pt>
    <dgm:pt modelId="{66DE30C4-D1CB-AC4C-849A-70A66C664CF3}" type="pres">
      <dgm:prSet presAssocID="{F764A92E-D654-7249-B915-5083981B7136}" presName="accent_2" presStyleCnt="0"/>
      <dgm:spPr/>
    </dgm:pt>
    <dgm:pt modelId="{0D569DCF-F909-F64B-9F92-2BD5B8121419}" type="pres">
      <dgm:prSet presAssocID="{F764A92E-D654-7249-B915-5083981B7136}" presName="accentRepeatNode" presStyleLbl="solidFgAcc1" presStyleIdx="1" presStyleCnt="5"/>
      <dgm:spPr/>
    </dgm:pt>
    <dgm:pt modelId="{FF4A280A-B7D1-1C49-82D0-FC7E1DD9E872}" type="pres">
      <dgm:prSet presAssocID="{A184A778-607B-5146-AABC-FEB15043F38A}" presName="text_3" presStyleLbl="node1" presStyleIdx="2" presStyleCnt="5">
        <dgm:presLayoutVars>
          <dgm:bulletEnabled val="1"/>
        </dgm:presLayoutVars>
      </dgm:prSet>
      <dgm:spPr/>
    </dgm:pt>
    <dgm:pt modelId="{F417A60F-FBD3-5946-B39E-5D5AF2EDF11D}" type="pres">
      <dgm:prSet presAssocID="{A184A778-607B-5146-AABC-FEB15043F38A}" presName="accent_3" presStyleCnt="0"/>
      <dgm:spPr/>
    </dgm:pt>
    <dgm:pt modelId="{28DE1BC6-F297-6142-811A-C5C8A9D93800}" type="pres">
      <dgm:prSet presAssocID="{A184A778-607B-5146-AABC-FEB15043F38A}" presName="accentRepeatNode" presStyleLbl="solidFgAcc1" presStyleIdx="2" presStyleCnt="5"/>
      <dgm:spPr/>
    </dgm:pt>
    <dgm:pt modelId="{2F39DC11-29A1-414D-B43C-DAC85CC5946F}" type="pres">
      <dgm:prSet presAssocID="{1A2960D0-E044-5348-9277-54177AFA633B}" presName="text_4" presStyleLbl="node1" presStyleIdx="3" presStyleCnt="5">
        <dgm:presLayoutVars>
          <dgm:bulletEnabled val="1"/>
        </dgm:presLayoutVars>
      </dgm:prSet>
      <dgm:spPr/>
    </dgm:pt>
    <dgm:pt modelId="{BA8881F8-224B-3041-A7FA-B47C07905FC7}" type="pres">
      <dgm:prSet presAssocID="{1A2960D0-E044-5348-9277-54177AFA633B}" presName="accent_4" presStyleCnt="0"/>
      <dgm:spPr/>
    </dgm:pt>
    <dgm:pt modelId="{B56346DF-5782-1148-AF45-F7A50DA86BDF}" type="pres">
      <dgm:prSet presAssocID="{1A2960D0-E044-5348-9277-54177AFA633B}" presName="accentRepeatNode" presStyleLbl="solidFgAcc1" presStyleIdx="3" presStyleCnt="5"/>
      <dgm:spPr/>
    </dgm:pt>
    <dgm:pt modelId="{5DA20355-4F45-D44A-B97D-BF9117490A3F}" type="pres">
      <dgm:prSet presAssocID="{362B8D91-94FE-1547-AEC2-E0A0040C9CA4}" presName="text_5" presStyleLbl="node1" presStyleIdx="4" presStyleCnt="5">
        <dgm:presLayoutVars>
          <dgm:bulletEnabled val="1"/>
        </dgm:presLayoutVars>
      </dgm:prSet>
      <dgm:spPr/>
    </dgm:pt>
    <dgm:pt modelId="{B493C182-F603-8E43-B529-290502A827BB}" type="pres">
      <dgm:prSet presAssocID="{362B8D91-94FE-1547-AEC2-E0A0040C9CA4}" presName="accent_5" presStyleCnt="0"/>
      <dgm:spPr/>
    </dgm:pt>
    <dgm:pt modelId="{252F356C-9A22-E647-B534-EF63278A0E00}" type="pres">
      <dgm:prSet presAssocID="{362B8D91-94FE-1547-AEC2-E0A0040C9CA4}" presName="accentRepeatNode" presStyleLbl="solidFgAcc1" presStyleIdx="4" presStyleCnt="5"/>
      <dgm:spPr/>
    </dgm:pt>
  </dgm:ptLst>
  <dgm:cxnLst>
    <dgm:cxn modelId="{5C228C39-5A04-1749-9C51-6B8EBFDD6138}" type="presOf" srcId="{8C56DFB5-0944-5146-BBB4-ACAD2DEC7C22}" destId="{7347B4D3-5679-B843-963C-39C2C2723BD6}" srcOrd="0" destOrd="0" presId="urn:microsoft.com/office/officeart/2008/layout/VerticalCurvedList"/>
    <dgm:cxn modelId="{2209D346-B6E4-9F45-8A63-E8EEB0A226F6}" type="presOf" srcId="{A184A778-607B-5146-AABC-FEB15043F38A}" destId="{FF4A280A-B7D1-1C49-82D0-FC7E1DD9E872}" srcOrd="0" destOrd="0" presId="urn:microsoft.com/office/officeart/2008/layout/VerticalCurvedList"/>
    <dgm:cxn modelId="{AC1A6C6E-310F-C64B-A7ED-35175CC750E9}" srcId="{AB8E6D32-A0FB-B14B-9F78-8F29DE20F16E}" destId="{F764A92E-D654-7249-B915-5083981B7136}" srcOrd="1" destOrd="0" parTransId="{D6E9AF67-5B57-644B-ADD0-53FDF6CF9A5E}" sibTransId="{649852D2-FB3D-474E-A1C3-C27B86429ADA}"/>
    <dgm:cxn modelId="{177A4770-AB0B-BE42-B38B-A53165EC880F}" type="presOf" srcId="{EE77EE55-F7FF-314E-A337-1C6C7D1C56FC}" destId="{47AFCBC1-B0C7-A747-A68E-BB1981860219}" srcOrd="0" destOrd="0" presId="urn:microsoft.com/office/officeart/2008/layout/VerticalCurvedList"/>
    <dgm:cxn modelId="{BA234079-CD37-7F44-9EBE-1F60C0F5A2FA}" type="presOf" srcId="{AB8E6D32-A0FB-B14B-9F78-8F29DE20F16E}" destId="{1D86161E-54AB-D146-B771-CD9503DEC0E1}" srcOrd="0" destOrd="0" presId="urn:microsoft.com/office/officeart/2008/layout/VerticalCurvedList"/>
    <dgm:cxn modelId="{0276C29A-EDCC-D046-AA65-1E049D0F2F76}" srcId="{AB8E6D32-A0FB-B14B-9F78-8F29DE20F16E}" destId="{1A2960D0-E044-5348-9277-54177AFA633B}" srcOrd="3" destOrd="0" parTransId="{5C8AA90C-0D8D-0C48-89DC-18DFCCF790A5}" sibTransId="{F735794E-99FB-D64A-B825-1E437DD10524}"/>
    <dgm:cxn modelId="{2F7A83A0-AA05-C845-A18A-858D88F52AFD}" srcId="{AB8E6D32-A0FB-B14B-9F78-8F29DE20F16E}" destId="{A184A778-607B-5146-AABC-FEB15043F38A}" srcOrd="2" destOrd="0" parTransId="{8C41C4C0-699F-214D-A5EB-21FB297AAEA9}" sibTransId="{73EA7D4C-0261-B548-A4A1-3628E5EF5154}"/>
    <dgm:cxn modelId="{64BC0EAF-4680-264D-B1DC-F88BA007660F}" type="presOf" srcId="{362B8D91-94FE-1547-AEC2-E0A0040C9CA4}" destId="{5DA20355-4F45-D44A-B97D-BF9117490A3F}" srcOrd="0" destOrd="0" presId="urn:microsoft.com/office/officeart/2008/layout/VerticalCurvedList"/>
    <dgm:cxn modelId="{D523F4DD-93D8-5F4B-98F2-D987C9E1BAC7}" type="presOf" srcId="{1A2960D0-E044-5348-9277-54177AFA633B}" destId="{2F39DC11-29A1-414D-B43C-DAC85CC5946F}" srcOrd="0" destOrd="0" presId="urn:microsoft.com/office/officeart/2008/layout/VerticalCurvedList"/>
    <dgm:cxn modelId="{B1C37CE6-8A45-E743-A379-EF7CAE568272}" type="presOf" srcId="{F764A92E-D654-7249-B915-5083981B7136}" destId="{F9F987F9-778F-A14D-BD93-BCCF685F1262}" srcOrd="0" destOrd="0" presId="urn:microsoft.com/office/officeart/2008/layout/VerticalCurvedList"/>
    <dgm:cxn modelId="{BC650AF6-F5DC-9348-8CFD-0690C3A152ED}" srcId="{AB8E6D32-A0FB-B14B-9F78-8F29DE20F16E}" destId="{8C56DFB5-0944-5146-BBB4-ACAD2DEC7C22}" srcOrd="0" destOrd="0" parTransId="{0274827B-B717-4640-B2E0-CCAB8A639DEA}" sibTransId="{EE77EE55-F7FF-314E-A337-1C6C7D1C56FC}"/>
    <dgm:cxn modelId="{217B31FF-0C59-574D-933D-D10BC4E0FD07}" srcId="{AB8E6D32-A0FB-B14B-9F78-8F29DE20F16E}" destId="{362B8D91-94FE-1547-AEC2-E0A0040C9CA4}" srcOrd="4" destOrd="0" parTransId="{19A1C2EE-F5BF-D748-8650-61898845368F}" sibTransId="{51E494EA-2BEE-F04E-8B06-C97BBCBE65BC}"/>
    <dgm:cxn modelId="{93F6B1B2-BAA0-CE47-A94C-EE23569198C3}" type="presParOf" srcId="{1D86161E-54AB-D146-B771-CD9503DEC0E1}" destId="{B7B08C7B-5667-C64F-B818-8A4D412351F9}" srcOrd="0" destOrd="0" presId="urn:microsoft.com/office/officeart/2008/layout/VerticalCurvedList"/>
    <dgm:cxn modelId="{CF216F42-B5EC-6D4E-9804-7B529D6E1FC6}" type="presParOf" srcId="{B7B08C7B-5667-C64F-B818-8A4D412351F9}" destId="{4B42163E-97E5-964A-89D0-4A841F1FE9A9}" srcOrd="0" destOrd="0" presId="urn:microsoft.com/office/officeart/2008/layout/VerticalCurvedList"/>
    <dgm:cxn modelId="{9CC4843C-0501-3A41-AFB0-E79E72B4AD48}" type="presParOf" srcId="{4B42163E-97E5-964A-89D0-4A841F1FE9A9}" destId="{69E5C70C-406D-0243-9C1A-5F484BA52EB8}" srcOrd="0" destOrd="0" presId="urn:microsoft.com/office/officeart/2008/layout/VerticalCurvedList"/>
    <dgm:cxn modelId="{A18F300A-8CBF-1247-A004-1362B9818359}" type="presParOf" srcId="{4B42163E-97E5-964A-89D0-4A841F1FE9A9}" destId="{47AFCBC1-B0C7-A747-A68E-BB1981860219}" srcOrd="1" destOrd="0" presId="urn:microsoft.com/office/officeart/2008/layout/VerticalCurvedList"/>
    <dgm:cxn modelId="{327164D6-0631-0B4B-9604-00B5B9528ACB}" type="presParOf" srcId="{4B42163E-97E5-964A-89D0-4A841F1FE9A9}" destId="{09B6DF3E-8FFF-D447-B140-249F1A9C6BB9}" srcOrd="2" destOrd="0" presId="urn:microsoft.com/office/officeart/2008/layout/VerticalCurvedList"/>
    <dgm:cxn modelId="{62135FCB-D5D0-564E-8A61-99388A06D7B1}" type="presParOf" srcId="{4B42163E-97E5-964A-89D0-4A841F1FE9A9}" destId="{06AFF5A1-F113-954A-81B0-E8137A045AD3}" srcOrd="3" destOrd="0" presId="urn:microsoft.com/office/officeart/2008/layout/VerticalCurvedList"/>
    <dgm:cxn modelId="{CB0D95A4-6504-ED4D-B0F7-79D6A9D93DA3}" type="presParOf" srcId="{B7B08C7B-5667-C64F-B818-8A4D412351F9}" destId="{7347B4D3-5679-B843-963C-39C2C2723BD6}" srcOrd="1" destOrd="0" presId="urn:microsoft.com/office/officeart/2008/layout/VerticalCurvedList"/>
    <dgm:cxn modelId="{6DB05FCC-A0B7-EA44-A772-F883048BE49E}" type="presParOf" srcId="{B7B08C7B-5667-C64F-B818-8A4D412351F9}" destId="{80C98F02-E37A-DC45-BCA0-C3EFA015AA44}" srcOrd="2" destOrd="0" presId="urn:microsoft.com/office/officeart/2008/layout/VerticalCurvedList"/>
    <dgm:cxn modelId="{94A8010C-1AF4-2D45-BC75-A41F6D6895A5}" type="presParOf" srcId="{80C98F02-E37A-DC45-BCA0-C3EFA015AA44}" destId="{25BC3C25-741A-2444-BE50-2FA25E4E7ABC}" srcOrd="0" destOrd="0" presId="urn:microsoft.com/office/officeart/2008/layout/VerticalCurvedList"/>
    <dgm:cxn modelId="{6177C8B3-B137-454B-821C-87A6B0403DA8}" type="presParOf" srcId="{B7B08C7B-5667-C64F-B818-8A4D412351F9}" destId="{F9F987F9-778F-A14D-BD93-BCCF685F1262}" srcOrd="3" destOrd="0" presId="urn:microsoft.com/office/officeart/2008/layout/VerticalCurvedList"/>
    <dgm:cxn modelId="{85C8CFBD-92BB-554C-A98F-C0753386C20F}" type="presParOf" srcId="{B7B08C7B-5667-C64F-B818-8A4D412351F9}" destId="{66DE30C4-D1CB-AC4C-849A-70A66C664CF3}" srcOrd="4" destOrd="0" presId="urn:microsoft.com/office/officeart/2008/layout/VerticalCurvedList"/>
    <dgm:cxn modelId="{6EAE6320-2F8C-024F-87BF-D895196E54E4}" type="presParOf" srcId="{66DE30C4-D1CB-AC4C-849A-70A66C664CF3}" destId="{0D569DCF-F909-F64B-9F92-2BD5B8121419}" srcOrd="0" destOrd="0" presId="urn:microsoft.com/office/officeart/2008/layout/VerticalCurvedList"/>
    <dgm:cxn modelId="{B6BEBE63-FF25-7947-ABFB-5C728BA9AA67}" type="presParOf" srcId="{B7B08C7B-5667-C64F-B818-8A4D412351F9}" destId="{FF4A280A-B7D1-1C49-82D0-FC7E1DD9E872}" srcOrd="5" destOrd="0" presId="urn:microsoft.com/office/officeart/2008/layout/VerticalCurvedList"/>
    <dgm:cxn modelId="{15D38AA2-572E-8043-9D69-8F15B65D6DC8}" type="presParOf" srcId="{B7B08C7B-5667-C64F-B818-8A4D412351F9}" destId="{F417A60F-FBD3-5946-B39E-5D5AF2EDF11D}" srcOrd="6" destOrd="0" presId="urn:microsoft.com/office/officeart/2008/layout/VerticalCurvedList"/>
    <dgm:cxn modelId="{38978D2C-744D-4245-A297-49579D8CED2D}" type="presParOf" srcId="{F417A60F-FBD3-5946-B39E-5D5AF2EDF11D}" destId="{28DE1BC6-F297-6142-811A-C5C8A9D93800}" srcOrd="0" destOrd="0" presId="urn:microsoft.com/office/officeart/2008/layout/VerticalCurvedList"/>
    <dgm:cxn modelId="{2BAEB8B3-0FBD-E145-A3F1-7C212825A859}" type="presParOf" srcId="{B7B08C7B-5667-C64F-B818-8A4D412351F9}" destId="{2F39DC11-29A1-414D-B43C-DAC85CC5946F}" srcOrd="7" destOrd="0" presId="urn:microsoft.com/office/officeart/2008/layout/VerticalCurvedList"/>
    <dgm:cxn modelId="{BF270148-7C63-8646-9D0E-9D702EAF2DD1}" type="presParOf" srcId="{B7B08C7B-5667-C64F-B818-8A4D412351F9}" destId="{BA8881F8-224B-3041-A7FA-B47C07905FC7}" srcOrd="8" destOrd="0" presId="urn:microsoft.com/office/officeart/2008/layout/VerticalCurvedList"/>
    <dgm:cxn modelId="{8529F868-0187-6B47-9B24-B4A18C08E4CD}" type="presParOf" srcId="{BA8881F8-224B-3041-A7FA-B47C07905FC7}" destId="{B56346DF-5782-1148-AF45-F7A50DA86BDF}" srcOrd="0" destOrd="0" presId="urn:microsoft.com/office/officeart/2008/layout/VerticalCurvedList"/>
    <dgm:cxn modelId="{984E1918-C6EF-3043-BF14-FC25B3F8F330}" type="presParOf" srcId="{B7B08C7B-5667-C64F-B818-8A4D412351F9}" destId="{5DA20355-4F45-D44A-B97D-BF9117490A3F}" srcOrd="9" destOrd="0" presId="urn:microsoft.com/office/officeart/2008/layout/VerticalCurvedList"/>
    <dgm:cxn modelId="{3A83EB75-F24E-7B4D-84B3-B532A609636F}" type="presParOf" srcId="{B7B08C7B-5667-C64F-B818-8A4D412351F9}" destId="{B493C182-F603-8E43-B529-290502A827BB}" srcOrd="10" destOrd="0" presId="urn:microsoft.com/office/officeart/2008/layout/VerticalCurvedList"/>
    <dgm:cxn modelId="{DC4DF6FB-4B1C-6541-AA30-12F4EE3D92AA}" type="presParOf" srcId="{B493C182-F603-8E43-B529-290502A827BB}" destId="{252F356C-9A22-E647-B534-EF63278A0E00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7AFCBC1-B0C7-A747-A68E-BB1981860219}">
      <dsp:nvSpPr>
        <dsp:cNvPr id="0" name=""/>
        <dsp:cNvSpPr/>
      </dsp:nvSpPr>
      <dsp:spPr>
        <a:xfrm>
          <a:off x="-6126981" y="-937410"/>
          <a:ext cx="7293488" cy="7293488"/>
        </a:xfrm>
        <a:prstGeom prst="blockArc">
          <a:avLst>
            <a:gd name="adj1" fmla="val 18900000"/>
            <a:gd name="adj2" fmla="val 2700000"/>
            <a:gd name="adj3" fmla="val 296"/>
          </a:avLst>
        </a:pr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347B4D3-5679-B843-963C-39C2C2723BD6}">
      <dsp:nvSpPr>
        <dsp:cNvPr id="0" name=""/>
        <dsp:cNvSpPr/>
      </dsp:nvSpPr>
      <dsp:spPr>
        <a:xfrm>
          <a:off x="509717" y="338558"/>
          <a:ext cx="7541700" cy="67755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7805" tIns="88900" rIns="88900" bIns="8890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3500" kern="1200" noProof="0" dirty="0"/>
            <a:t>Algoritmos en ML</a:t>
          </a:r>
        </a:p>
      </dsp:txBody>
      <dsp:txXfrm>
        <a:off x="509717" y="338558"/>
        <a:ext cx="7541700" cy="677550"/>
      </dsp:txXfrm>
    </dsp:sp>
    <dsp:sp modelId="{25BC3C25-741A-2444-BE50-2FA25E4E7ABC}">
      <dsp:nvSpPr>
        <dsp:cNvPr id="0" name=""/>
        <dsp:cNvSpPr/>
      </dsp:nvSpPr>
      <dsp:spPr>
        <a:xfrm>
          <a:off x="86248" y="253864"/>
          <a:ext cx="846937" cy="84693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9F987F9-778F-A14D-BD93-BCCF685F1262}">
      <dsp:nvSpPr>
        <dsp:cNvPr id="0" name=""/>
        <dsp:cNvSpPr/>
      </dsp:nvSpPr>
      <dsp:spPr>
        <a:xfrm>
          <a:off x="995230" y="1354558"/>
          <a:ext cx="7056187" cy="67755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7805" tIns="88900" rIns="88900" bIns="8890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3500" kern="1200" noProof="0" dirty="0" err="1"/>
            <a:t>Bias</a:t>
          </a:r>
          <a:r>
            <a:rPr lang="es-ES_tradnl" sz="3500" kern="1200" noProof="0" dirty="0"/>
            <a:t> | </a:t>
          </a:r>
          <a:r>
            <a:rPr lang="es-ES_tradnl" sz="3500" kern="1200" noProof="0" dirty="0" err="1"/>
            <a:t>Variance</a:t>
          </a:r>
          <a:endParaRPr lang="es-ES_tradnl" sz="3500" kern="1200" noProof="0" dirty="0"/>
        </a:p>
      </dsp:txBody>
      <dsp:txXfrm>
        <a:off x="995230" y="1354558"/>
        <a:ext cx="7056187" cy="677550"/>
      </dsp:txXfrm>
    </dsp:sp>
    <dsp:sp modelId="{0D569DCF-F909-F64B-9F92-2BD5B8121419}">
      <dsp:nvSpPr>
        <dsp:cNvPr id="0" name=""/>
        <dsp:cNvSpPr/>
      </dsp:nvSpPr>
      <dsp:spPr>
        <a:xfrm>
          <a:off x="571761" y="1269864"/>
          <a:ext cx="846937" cy="84693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F4A280A-B7D1-1C49-82D0-FC7E1DD9E872}">
      <dsp:nvSpPr>
        <dsp:cNvPr id="0" name=""/>
        <dsp:cNvSpPr/>
      </dsp:nvSpPr>
      <dsp:spPr>
        <a:xfrm>
          <a:off x="1144243" y="2370558"/>
          <a:ext cx="6907174" cy="677550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7805" tIns="88900" rIns="88900" bIns="8890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3500" kern="1200" noProof="0" dirty="0"/>
            <a:t>Regresiones</a:t>
          </a:r>
        </a:p>
      </dsp:txBody>
      <dsp:txXfrm>
        <a:off x="1144243" y="2370558"/>
        <a:ext cx="6907174" cy="677550"/>
      </dsp:txXfrm>
    </dsp:sp>
    <dsp:sp modelId="{28DE1BC6-F297-6142-811A-C5C8A9D93800}">
      <dsp:nvSpPr>
        <dsp:cNvPr id="0" name=""/>
        <dsp:cNvSpPr/>
      </dsp:nvSpPr>
      <dsp:spPr>
        <a:xfrm>
          <a:off x="720774" y="2285864"/>
          <a:ext cx="846937" cy="84693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F39DC11-29A1-414D-B43C-DAC85CC5946F}">
      <dsp:nvSpPr>
        <dsp:cNvPr id="0" name=""/>
        <dsp:cNvSpPr/>
      </dsp:nvSpPr>
      <dsp:spPr>
        <a:xfrm>
          <a:off x="995230" y="3386558"/>
          <a:ext cx="7056187" cy="677550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7805" tIns="88900" rIns="88900" bIns="8890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3500" kern="1200" noProof="0" dirty="0"/>
            <a:t>Tipos de Regresiones </a:t>
          </a:r>
        </a:p>
      </dsp:txBody>
      <dsp:txXfrm>
        <a:off x="995230" y="3386558"/>
        <a:ext cx="7056187" cy="677550"/>
      </dsp:txXfrm>
    </dsp:sp>
    <dsp:sp modelId="{B56346DF-5782-1148-AF45-F7A50DA86BDF}">
      <dsp:nvSpPr>
        <dsp:cNvPr id="0" name=""/>
        <dsp:cNvSpPr/>
      </dsp:nvSpPr>
      <dsp:spPr>
        <a:xfrm>
          <a:off x="571761" y="3301864"/>
          <a:ext cx="846937" cy="84693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DA20355-4F45-D44A-B97D-BF9117490A3F}">
      <dsp:nvSpPr>
        <dsp:cNvPr id="0" name=""/>
        <dsp:cNvSpPr/>
      </dsp:nvSpPr>
      <dsp:spPr>
        <a:xfrm>
          <a:off x="509717" y="4402558"/>
          <a:ext cx="7541700" cy="677550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7805" tIns="88900" rIns="88900" bIns="8890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3500" kern="1200" noProof="0" dirty="0"/>
            <a:t>Evaluación de regresiones</a:t>
          </a:r>
        </a:p>
      </dsp:txBody>
      <dsp:txXfrm>
        <a:off x="509717" y="4402558"/>
        <a:ext cx="7541700" cy="677550"/>
      </dsp:txXfrm>
    </dsp:sp>
    <dsp:sp modelId="{252F356C-9A22-E647-B534-EF63278A0E00}">
      <dsp:nvSpPr>
        <dsp:cNvPr id="0" name=""/>
        <dsp:cNvSpPr/>
      </dsp:nvSpPr>
      <dsp:spPr>
        <a:xfrm>
          <a:off x="86248" y="4317864"/>
          <a:ext cx="846937" cy="84693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763A45-FA60-0944-BF7B-2C14DDC05A3B}" type="datetimeFigureOut">
              <a:rPr lang="en-CA" smtClean="0"/>
              <a:t>2021-06-22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E8CEBB-BBCE-D647-A7C6-999F4714BAB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56369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6009F-D5F3-41F8-AF2B-087A726FFF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E3BCDF-CB91-4FA8-88B5-4D54E8CCCB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3F650F-8344-478A-A0A8-0E850FC912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B74C2-FEF0-0D48-A04C-1162FDC11D5C}" type="datetime1">
              <a:rPr lang="hu-HU" smtClean="0"/>
              <a:t>2021. 06. 22.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30B09A-FE52-46C6-B44F-91054A53E6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B783FB-1D98-46B0-8371-F724ED5CD7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468E2-5709-401E-AE8D-AD107DB857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6507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B43C9-6B49-4F4A-B81E-C38DEE5CA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4820DF5-0A3A-4441-B5A1-EC612CC812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FE122E-DB70-4DBD-89D5-DC65622563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A75DC-3B13-2A44-B322-2CD4FC0E68CC}" type="datetime1">
              <a:rPr lang="hu-HU" smtClean="0"/>
              <a:t>2021. 06. 22.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D7224D-A055-4949-9738-22366680EA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0E2C39-355F-469D-A689-96EBA9957C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468E2-5709-401E-AE8D-AD107DB857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79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B418145-60E6-40A9-8647-9411DEC84A8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1D4DAE-F167-444C-AC2B-F01E6FFF55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57619B-E006-4253-A17A-AF26643FE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A386B-2E76-B548-9B60-31E8F72C9597}" type="datetime1">
              <a:rPr lang="hu-HU" smtClean="0"/>
              <a:t>2021. 06. 22.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CDA577-483C-4ADD-87DE-02309D1D9E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233821-CEDB-4CE5-88D3-40DC533121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468E2-5709-401E-AE8D-AD107DB857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5086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08A4A8-7247-45F2-8148-0FA755BB7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18652F-2A19-4357-B5CE-92A054DA31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69E864-0952-4BFE-AFD8-463DD30B4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3E1DB-4843-B14B-BD0F-3E8A4F0352DE}" type="datetime1">
              <a:rPr lang="hu-HU" smtClean="0"/>
              <a:t>2021. 06. 22.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8E8429-48A2-4670-A1C2-41640F8048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73787C-4901-4D51-BAB9-672504247C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468E2-5709-401E-AE8D-AD107DB857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5767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5C9A01-07C1-4C29-B1F5-5950B84248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1115B1-9F0C-4845-9428-E45795DCA9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DE4D8B-08DE-470B-BF3A-59DF295C1F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81996-4F33-0746-8DD8-07116BABFBB5}" type="datetime1">
              <a:rPr lang="hu-HU" smtClean="0"/>
              <a:t>2021. 06. 22.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7A8436-1A41-467D-931A-BADA7BCF7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BC2473-A6E9-4AE7-B0E8-7AF348A177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468E2-5709-401E-AE8D-AD107DB857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4545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B60307-B084-47DF-A887-4DABB91414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CE9C48-A77D-4A44-8274-9EB8021969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D2E3B4-EC77-47A2-B199-5A5CE93D92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C7E5AC-2030-43C5-A005-8586AAE83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DB291-67C1-8645-866D-DAA0EC9F0850}" type="datetime1">
              <a:rPr lang="hu-HU" smtClean="0"/>
              <a:t>2021. 06. 22.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DCB33B-471D-4F09-B28F-14C7592D0D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BA404C-0FBB-464C-86DE-209C78F2B9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468E2-5709-401E-AE8D-AD107DB857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8728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28757E-FA62-43D9-B059-E45C210FC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F03234-79FA-45FB-83B6-E4A8628F09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7C15B5-71EC-4E5E-B3A8-E94B20F0E5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60887C-280E-4E24-ACA4-3A7F8845C2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40A40C6-2D1D-437D-94A4-7788EDF62F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90657B8-A53B-4C56-9A16-A620F72C89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13546-7BA6-B146-AB30-A50097209E21}" type="datetime1">
              <a:rPr lang="hu-HU" smtClean="0"/>
              <a:t>2021. 06. 22.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0E1B1A5-22EB-4544-8BF4-9FACEBCBD2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C2C270F-CBB6-4A53-87A4-341E24497B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468E2-5709-401E-AE8D-AD107DB857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2557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9856F3-A6F7-44E7-A978-8EE310676A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6E49E3-F7FB-4AA9-9A1E-911AAC9BF1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7CEB7E-118F-0E45-8C30-F7A3120044DB}" type="datetime1">
              <a:rPr lang="hu-HU" smtClean="0"/>
              <a:t>2021. 06. 22.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7153E7-09AD-45C4-8FDB-2DFAF1260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C1B608-0341-4B61-89F8-57631693AA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468E2-5709-401E-AE8D-AD107DB857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6699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E18C8A2-ADC5-44C1-B1A0-5F8066BD53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5115C2-787C-694D-B87E-6F10D8F8BCD5}" type="datetime1">
              <a:rPr lang="hu-HU" smtClean="0"/>
              <a:t>2021. 06. 22.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6A76782-FA5E-493E-93E4-10862259DD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CC2168-E60F-4763-9544-D4622FA86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468E2-5709-401E-AE8D-AD107DB857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51366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D4CC4-7E38-4EF0-BF3B-8E71E22729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B9CAE3-5BFA-4546-AC6B-2D9FB586D5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E51E87-826A-4E38-A869-0217A41764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D3A3E4-5134-42BE-85D0-0B31B4ABF5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8459A-FF29-2446-B77B-5FE916664182}" type="datetime1">
              <a:rPr lang="hu-HU" smtClean="0"/>
              <a:t>2021. 06. 22.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C8BA24-9A2A-43D9-97CD-E192ED4EC3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EE39CE-4095-4E88-A7CA-05C1D19BF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468E2-5709-401E-AE8D-AD107DB857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4637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5F6B4F-74E3-4F9F-9C3C-D99B04D95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FFFDA1C-4658-4DAF-AFF8-1CFED2BAB51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A843FB-E558-4298-AE99-F7FE9DE13B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E1C260-2C40-4918-ABEA-9C17739CE9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80EAF-06D4-AC40-AE58-2896859D3632}" type="datetime1">
              <a:rPr lang="hu-HU" smtClean="0"/>
              <a:t>2021. 06. 22.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2BEAF8-4B4E-41A7-80A0-FE95C07019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CFF3C7-45B8-4E71-AC33-A27BBB346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468E2-5709-401E-AE8D-AD107DB857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3451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tint val="93000"/>
                <a:satMod val="150000"/>
                <a:shade val="98000"/>
                <a:lumMod val="102000"/>
              </a:schemeClr>
            </a:gs>
            <a:gs pos="90000">
              <a:schemeClr val="bg1">
                <a:tint val="98000"/>
                <a:satMod val="130000"/>
                <a:shade val="90000"/>
                <a:lumMod val="103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452D15E-92DB-4BA9-9501-CAF3FE6030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62DE78-CFA1-4066-805C-2960D08F62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E19908-527A-4B4D-8DE9-751F29D47EE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C825BC-2B8A-394B-9DC6-3443479626B8}" type="datetime1">
              <a:rPr lang="hu-HU" smtClean="0"/>
              <a:t>2021. 06. 22.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F26676-4390-49AC-8E83-FF5AF0FF7F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70476C-F09B-40A0-B10C-45995191CA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B468E2-5709-401E-AE8D-AD107DB857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7398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tiff"/><Relationship Id="rId4" Type="http://schemas.openxmlformats.org/officeDocument/2006/relationships/image" Target="../media/image28.tif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6.tiff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openxmlformats.org/officeDocument/2006/relationships/image" Target="../media/image5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11" Type="http://schemas.microsoft.com/office/2007/relationships/hdphoto" Target="../media/hdphoto2.wdp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4.png"/><Relationship Id="rId4" Type="http://schemas.openxmlformats.org/officeDocument/2006/relationships/diagramLayout" Target="../diagrams/layout1.xml"/><Relationship Id="rId9" Type="http://schemas.microsoft.com/office/2007/relationships/hdphoto" Target="../media/hdphoto1.wdp"/><Relationship Id="rId14" Type="http://schemas.openxmlformats.org/officeDocument/2006/relationships/image" Target="../media/image7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tiff"/><Relationship Id="rId4" Type="http://schemas.microsoft.com/office/2007/relationships/hdphoto" Target="../media/hdphoto3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tiff"/><Relationship Id="rId5" Type="http://schemas.openxmlformats.org/officeDocument/2006/relationships/image" Target="../media/image15.tiff"/><Relationship Id="rId4" Type="http://schemas.openxmlformats.org/officeDocument/2006/relationships/image" Target="file:////var/folders/gw/3hvnm90576lbjn2p24xt5p5c0000gn/T/com.microsoft.Word/WebArchiveCopyPasteTempFiles/1*uqZFeQ0MlZ8nhaX2c4bAWw.png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2CCAFB3E-E6E2-4587-A5FC-061F9AED9A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912600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975841F-9161-4650-BCE5-20FFE7E29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33" t="3964" b="3964"/>
          <a:stretch/>
        </p:blipFill>
        <p:spPr>
          <a:xfrm>
            <a:off x="575867" y="1"/>
            <a:ext cx="6629806" cy="6857999"/>
          </a:xfrm>
          <a:custGeom>
            <a:avLst/>
            <a:gdLst>
              <a:gd name="connsiteX0" fmla="*/ 0 w 7554138"/>
              <a:gd name="connsiteY0" fmla="*/ 0 h 6857999"/>
              <a:gd name="connsiteX1" fmla="*/ 7554138 w 7554138"/>
              <a:gd name="connsiteY1" fmla="*/ 0 h 6857999"/>
              <a:gd name="connsiteX2" fmla="*/ 7554138 w 7554138"/>
              <a:gd name="connsiteY2" fmla="*/ 6857999 h 6857999"/>
              <a:gd name="connsiteX3" fmla="*/ 0 w 7554138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54138" h="6857999">
                <a:moveTo>
                  <a:pt x="0" y="0"/>
                </a:moveTo>
                <a:lnTo>
                  <a:pt x="7554138" y="0"/>
                </a:lnTo>
                <a:lnTo>
                  <a:pt x="7554138" y="6857999"/>
                </a:lnTo>
                <a:lnTo>
                  <a:pt x="0" y="6857999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DCEBD1-C2BE-43DB-8DA7-C320C89449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8100" y="2535742"/>
            <a:ext cx="4332474" cy="1786515"/>
          </a:xfrm>
        </p:spPr>
        <p:txBody>
          <a:bodyPr anchor="t">
            <a:normAutofit/>
          </a:bodyPr>
          <a:lstStyle/>
          <a:p>
            <a:r>
              <a:rPr lang="en-US" sz="37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Regression Models with Machine Learning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40086A0-762B-44EE-AA70-A7268A72AC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91262" y="0"/>
            <a:ext cx="5900738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41C965D3-DF00-4137-AC29-E5E22DF0B8C6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683535"/>
            <a:ext cx="4764258" cy="313730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D9C8836-9850-4D03-AFBF-9303B7783005}"/>
              </a:ext>
            </a:extLst>
          </p:cNvPr>
          <p:cNvSpPr txBox="1"/>
          <p:nvPr/>
        </p:nvSpPr>
        <p:spPr>
          <a:xfrm>
            <a:off x="5394796" y="299233"/>
            <a:ext cx="642778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E-Challenge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Machine Learning Version</a:t>
            </a:r>
          </a:p>
          <a:p>
            <a:pPr algn="ctr"/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Workshop II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962AF4-5BCC-4052-9F13-3DD0F3FA2710}"/>
              </a:ext>
            </a:extLst>
          </p:cNvPr>
          <p:cNvSpPr txBox="1"/>
          <p:nvPr/>
        </p:nvSpPr>
        <p:spPr>
          <a:xfrm>
            <a:off x="6291262" y="5418215"/>
            <a:ext cx="5039347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Instructor: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Ing. Julio C. Murillo MSc.</a:t>
            </a:r>
          </a:p>
          <a:p>
            <a:pPr algn="ctr"/>
            <a:endParaRPr lang="en-US" sz="1400" dirty="0">
              <a:solidFill>
                <a:schemeClr val="accent1">
                  <a:lumMod val="75000"/>
                </a:schemeClr>
              </a:solidFill>
            </a:endParaRPr>
          </a:p>
          <a:p>
            <a:pPr algn="ctr"/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June 2021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55CC4B5-D145-0C49-8FBF-972F6D50E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468E2-5709-401E-AE8D-AD107DB8572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1302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F2C2FB18-3316-42C7-8DF9-AC133EA53D29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9522" y="162572"/>
            <a:ext cx="1874021" cy="125784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75450E1-BAA2-4BBE-BB3B-319429D2B809}"/>
              </a:ext>
            </a:extLst>
          </p:cNvPr>
          <p:cNvSpPr txBox="1"/>
          <p:nvPr/>
        </p:nvSpPr>
        <p:spPr>
          <a:xfrm>
            <a:off x="4879759" y="6391922"/>
            <a:ext cx="2432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 Ecuador Section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9B2DBD4-B4ED-48AE-B2D3-F19014230F34}"/>
              </a:ext>
            </a:extLst>
          </p:cNvPr>
          <p:cNvCxnSpPr>
            <a:endCxn id="5" idx="1"/>
          </p:cNvCxnSpPr>
          <p:nvPr/>
        </p:nvCxnSpPr>
        <p:spPr>
          <a:xfrm>
            <a:off x="363984" y="6576588"/>
            <a:ext cx="45157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61F97D5-0A19-4A31-810F-9D67BBB7D6C6}"/>
              </a:ext>
            </a:extLst>
          </p:cNvPr>
          <p:cNvCxnSpPr/>
          <p:nvPr/>
        </p:nvCxnSpPr>
        <p:spPr>
          <a:xfrm>
            <a:off x="7312240" y="6576588"/>
            <a:ext cx="45157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1876BD78-9743-2D4F-AD3F-1266EC2F7906}"/>
              </a:ext>
            </a:extLst>
          </p:cNvPr>
          <p:cNvSpPr txBox="1"/>
          <p:nvPr/>
        </p:nvSpPr>
        <p:spPr>
          <a:xfrm>
            <a:off x="2499730" y="395667"/>
            <a:ext cx="68718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2800" b="1" dirty="0">
                <a:latin typeface="Times" pitchFamily="2" charset="0"/>
              </a:rPr>
              <a:t>Tipos de Regresiones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4C2AC1-F9BF-AD4C-8127-CDE39FA7734A}"/>
              </a:ext>
            </a:extLst>
          </p:cNvPr>
          <p:cNvSpPr txBox="1"/>
          <p:nvPr/>
        </p:nvSpPr>
        <p:spPr>
          <a:xfrm>
            <a:off x="664592" y="1105030"/>
            <a:ext cx="55128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just">
              <a:buFont typeface="+mj-lt"/>
              <a:buAutoNum type="arabicPeriod" startAt="3"/>
            </a:pPr>
            <a:r>
              <a:rPr lang="es-ES_tradnl" sz="2400" b="1" dirty="0">
                <a:latin typeface="Times" pitchFamily="2" charset="0"/>
              </a:rPr>
              <a:t>Regresión</a:t>
            </a:r>
            <a:r>
              <a:rPr lang="en-CA" sz="2400" b="1" dirty="0">
                <a:latin typeface="Times" pitchFamily="2" charset="0"/>
              </a:rPr>
              <a:t> “Random Forest”</a:t>
            </a:r>
            <a:endParaRPr lang="en-CA" sz="2000" dirty="0">
              <a:latin typeface="Times" pitchFamily="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33B3F7E-FEC0-9347-85AB-EF4C395A11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2078" y="1397663"/>
            <a:ext cx="5235937" cy="347815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0134D47-2377-1145-B20B-509C437E1380}"/>
              </a:ext>
            </a:extLst>
          </p:cNvPr>
          <p:cNvSpPr/>
          <p:nvPr/>
        </p:nvSpPr>
        <p:spPr>
          <a:xfrm>
            <a:off x="7275128" y="4937157"/>
            <a:ext cx="419299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latin typeface="Calibri" panose="020F0502020204030204" pitchFamily="34" charset="0"/>
                <a:ea typeface="Calibri" panose="020F0502020204030204" pitchFamily="34" charset="0"/>
              </a:rPr>
              <a:t>Source: </a:t>
            </a:r>
            <a:r>
              <a:rPr lang="en-US" sz="1200" dirty="0" err="1">
                <a:latin typeface="Calibri" panose="020F0502020204030204" pitchFamily="34" charset="0"/>
                <a:ea typeface="Calibri" panose="020F0502020204030204" pitchFamily="34" charset="0"/>
              </a:rPr>
              <a:t>Chakure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</a:rPr>
              <a:t>, A. (2019) </a:t>
            </a:r>
            <a:r>
              <a:rPr lang="en-US" sz="1200" i="1" dirty="0">
                <a:latin typeface="Calibri" panose="020F0502020204030204" pitchFamily="34" charset="0"/>
                <a:ea typeface="Calibri" panose="020F0502020204030204" pitchFamily="34" charset="0"/>
              </a:rPr>
              <a:t>Random Forest Regression. Along with its implementation in Python.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</a:rPr>
              <a:t>, </a:t>
            </a:r>
            <a:r>
              <a:rPr lang="en-US" sz="1200" i="1" dirty="0">
                <a:latin typeface="Calibri" panose="020F0502020204030204" pitchFamily="34" charset="0"/>
                <a:ea typeface="Calibri" panose="020F0502020204030204" pitchFamily="34" charset="0"/>
              </a:rPr>
              <a:t>Start it Up | Medium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</a:rPr>
              <a:t>.</a:t>
            </a:r>
            <a:r>
              <a:rPr lang="hu-HU" sz="1200" dirty="0"/>
              <a:t> </a:t>
            </a:r>
            <a:endParaRPr lang="en-CA" sz="12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3D08B88-CED2-6D42-9035-630588F66125}"/>
              </a:ext>
            </a:extLst>
          </p:cNvPr>
          <p:cNvSpPr/>
          <p:nvPr/>
        </p:nvSpPr>
        <p:spPr>
          <a:xfrm>
            <a:off x="664592" y="1560289"/>
            <a:ext cx="5512832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_tradnl" dirty="0">
                <a:latin typeface="Times" pitchFamily="2" charset="0"/>
              </a:rPr>
              <a:t>Es posible aplicar para clasificación y para regresión.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_tradnl" dirty="0">
                <a:latin typeface="Times" pitchFamily="2" charset="0"/>
              </a:rPr>
              <a:t>Simple computacionalmente y de rápido ajuste.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_tradnl" dirty="0">
                <a:latin typeface="Times" pitchFamily="2" charset="0"/>
              </a:rPr>
              <a:t>Se puede aplicar para resolver regresiones con múltiples variables.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_tradnl" dirty="0">
                <a:latin typeface="Times" pitchFamily="2" charset="0"/>
              </a:rPr>
              <a:t>Selección automática de variables.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_tradnl" dirty="0">
                <a:latin typeface="Times" pitchFamily="2" charset="0"/>
              </a:rPr>
              <a:t>Fácil de interpretar si el árbol es pequeño.</a:t>
            </a:r>
          </a:p>
          <a:p>
            <a:pPr algn="just"/>
            <a:r>
              <a:rPr lang="es-ES_tradnl" b="1" dirty="0">
                <a:latin typeface="Times" pitchFamily="2" charset="0"/>
              </a:rPr>
              <a:t>Limitaciones: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_tradnl" dirty="0">
                <a:latin typeface="Times" pitchFamily="2" charset="0"/>
              </a:rPr>
              <a:t>El algoritmos es sensible a la data con la cual es entrenado.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94C1D47-DBE1-E44C-A67B-AEDAC2141704}"/>
              </a:ext>
            </a:extLst>
          </p:cNvPr>
          <p:cNvSpPr/>
          <p:nvPr/>
        </p:nvSpPr>
        <p:spPr>
          <a:xfrm>
            <a:off x="624727" y="4330278"/>
            <a:ext cx="5871823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ES_tradnl" b="1" dirty="0">
                <a:latin typeface="Times" pitchFamily="2" charset="0"/>
              </a:rPr>
              <a:t>Hiperparametros a considerar: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_tradnl" b="1" dirty="0" err="1">
                <a:latin typeface="Times" pitchFamily="2" charset="0"/>
              </a:rPr>
              <a:t>n_estimators</a:t>
            </a:r>
            <a:r>
              <a:rPr lang="es-ES_tradnl" b="1" dirty="0">
                <a:latin typeface="Times" pitchFamily="2" charset="0"/>
              </a:rPr>
              <a:t>: </a:t>
            </a:r>
            <a:r>
              <a:rPr lang="es-ES_tradnl" dirty="0">
                <a:latin typeface="Times" pitchFamily="2" charset="0"/>
              </a:rPr>
              <a:t>número de arboles que tendrá el bosque.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_tradnl" b="1" dirty="0" err="1">
                <a:latin typeface="Times" pitchFamily="2" charset="0"/>
              </a:rPr>
              <a:t>criterion</a:t>
            </a:r>
            <a:r>
              <a:rPr lang="es-ES_tradnl" b="1" dirty="0">
                <a:latin typeface="Times" pitchFamily="2" charset="0"/>
              </a:rPr>
              <a:t>: </a:t>
            </a:r>
            <a:r>
              <a:rPr lang="es-ES_tradnl" dirty="0">
                <a:latin typeface="Times" pitchFamily="2" charset="0"/>
              </a:rPr>
              <a:t>Usa MSE para la separación de datos de cada árbol.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_tradnl" b="1" dirty="0" err="1">
                <a:latin typeface="Times" pitchFamily="2" charset="0"/>
              </a:rPr>
              <a:t>max_depth</a:t>
            </a:r>
            <a:r>
              <a:rPr lang="es-ES_tradnl" b="1" dirty="0">
                <a:latin typeface="Times" pitchFamily="2" charset="0"/>
              </a:rPr>
              <a:t>: </a:t>
            </a:r>
            <a:r>
              <a:rPr lang="es-ES_tradnl" dirty="0">
                <a:latin typeface="Times" pitchFamily="2" charset="0"/>
              </a:rPr>
              <a:t>La profundidad del árbol.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_tradnl" b="1" dirty="0" err="1">
                <a:latin typeface="Times" pitchFamily="2" charset="0"/>
              </a:rPr>
              <a:t>max_features</a:t>
            </a:r>
            <a:r>
              <a:rPr lang="es-ES_tradnl" b="1" dirty="0">
                <a:latin typeface="Times" pitchFamily="2" charset="0"/>
              </a:rPr>
              <a:t>: </a:t>
            </a:r>
            <a:r>
              <a:rPr lang="es-ES_tradnl" dirty="0">
                <a:latin typeface="Times" pitchFamily="2" charset="0"/>
              </a:rPr>
              <a:t>Define el numero máximo de características (variables) que puede probar.</a:t>
            </a:r>
            <a:endParaRPr lang="es-ES_tradnl" b="1" dirty="0">
              <a:latin typeface="Times" pitchFamily="2" charset="0"/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AB89D097-4FC2-D947-B8B4-99118314F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399" y="6088810"/>
            <a:ext cx="2743200" cy="365125"/>
          </a:xfrm>
        </p:spPr>
        <p:txBody>
          <a:bodyPr/>
          <a:lstStyle/>
          <a:p>
            <a:pPr algn="ctr"/>
            <a:fld id="{7DB468E2-5709-401E-AE8D-AD107DB8572B}" type="slidenum">
              <a:rPr lang="en-US" smtClean="0"/>
              <a:pPr algn="ctr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9189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F2C2FB18-3316-42C7-8DF9-AC133EA53D29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9522" y="162572"/>
            <a:ext cx="1874021" cy="125784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75450E1-BAA2-4BBE-BB3B-319429D2B809}"/>
              </a:ext>
            </a:extLst>
          </p:cNvPr>
          <p:cNvSpPr txBox="1"/>
          <p:nvPr/>
        </p:nvSpPr>
        <p:spPr>
          <a:xfrm>
            <a:off x="4879759" y="6391922"/>
            <a:ext cx="2432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 Ecuador Section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9B2DBD4-B4ED-48AE-B2D3-F19014230F34}"/>
              </a:ext>
            </a:extLst>
          </p:cNvPr>
          <p:cNvCxnSpPr>
            <a:endCxn id="5" idx="1"/>
          </p:cNvCxnSpPr>
          <p:nvPr/>
        </p:nvCxnSpPr>
        <p:spPr>
          <a:xfrm>
            <a:off x="363984" y="6576588"/>
            <a:ext cx="45157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61F97D5-0A19-4A31-810F-9D67BBB7D6C6}"/>
              </a:ext>
            </a:extLst>
          </p:cNvPr>
          <p:cNvCxnSpPr/>
          <p:nvPr/>
        </p:nvCxnSpPr>
        <p:spPr>
          <a:xfrm>
            <a:off x="7312240" y="6576588"/>
            <a:ext cx="45157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1876BD78-9743-2D4F-AD3F-1266EC2F7906}"/>
              </a:ext>
            </a:extLst>
          </p:cNvPr>
          <p:cNvSpPr txBox="1"/>
          <p:nvPr/>
        </p:nvSpPr>
        <p:spPr>
          <a:xfrm>
            <a:off x="2499730" y="395667"/>
            <a:ext cx="68718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2800" b="1" dirty="0">
                <a:latin typeface="Times" pitchFamily="2" charset="0"/>
              </a:rPr>
              <a:t>Tipos de Regresiones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4C2AC1-F9BF-AD4C-8127-CDE39FA7734A}"/>
              </a:ext>
            </a:extLst>
          </p:cNvPr>
          <p:cNvSpPr txBox="1"/>
          <p:nvPr/>
        </p:nvSpPr>
        <p:spPr>
          <a:xfrm>
            <a:off x="664592" y="1105030"/>
            <a:ext cx="55128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just">
              <a:buFont typeface="+mj-lt"/>
              <a:buAutoNum type="arabicPeriod" startAt="3"/>
            </a:pPr>
            <a:r>
              <a:rPr lang="es-ES_tradnl" sz="2400" b="1" dirty="0">
                <a:latin typeface="Times" pitchFamily="2" charset="0"/>
              </a:rPr>
              <a:t>Regresión</a:t>
            </a:r>
            <a:r>
              <a:rPr lang="en-CA" sz="2400" b="1" dirty="0">
                <a:latin typeface="Times" pitchFamily="2" charset="0"/>
              </a:rPr>
              <a:t> “Random Forest”</a:t>
            </a:r>
            <a:endParaRPr lang="en-CA" sz="2000" dirty="0">
              <a:latin typeface="Times" pitchFamily="2" charset="0"/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AB89D097-4FC2-D947-B8B4-99118314F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399" y="6088810"/>
            <a:ext cx="2743200" cy="365125"/>
          </a:xfrm>
        </p:spPr>
        <p:txBody>
          <a:bodyPr/>
          <a:lstStyle/>
          <a:p>
            <a:pPr algn="ctr"/>
            <a:fld id="{7DB468E2-5709-401E-AE8D-AD107DB8572B}" type="slidenum">
              <a:rPr lang="en-US" smtClean="0"/>
              <a:pPr algn="ctr"/>
              <a:t>11</a:t>
            </a:fld>
            <a:endParaRPr lang="en-US"/>
          </a:p>
        </p:txBody>
      </p:sp>
      <p:pic>
        <p:nvPicPr>
          <p:cNvPr id="1026" name="Picture 2" descr="https://lh3.googleusercontent.com/IBcx0LZTSrluXr01loJNDp3a0C8qMVdcJVSFur-s-gVrB7ODyzkyMz4xw0CGGSCZGCaOL5ZxfRXI2iWrTdTLzhDvlLOD1bcpXP0ZsPijih3oBis0fFNkAfRsBDI8EHr3yxsgYtDmFFg">
            <a:extLst>
              <a:ext uri="{FF2B5EF4-FFF2-40B4-BE49-F238E27FC236}">
                <a16:creationId xmlns:a16="http://schemas.microsoft.com/office/drawing/2014/main" id="{D7F3675D-3C64-5749-BDA9-9E0271413E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136" y="2025184"/>
            <a:ext cx="5491808" cy="2797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A9FD360-077E-014F-8157-BABF9D050F0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085"/>
          <a:stretch/>
        </p:blipFill>
        <p:spPr>
          <a:xfrm>
            <a:off x="7564333" y="1105030"/>
            <a:ext cx="2286000" cy="5274842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A2715673-3251-A849-A077-B41BEB2E66A3}"/>
              </a:ext>
            </a:extLst>
          </p:cNvPr>
          <p:cNvSpPr/>
          <p:nvPr/>
        </p:nvSpPr>
        <p:spPr>
          <a:xfrm>
            <a:off x="9850333" y="5822764"/>
            <a:ext cx="205343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_tradnl" sz="1200" b="1" dirty="0" err="1">
                <a:latin typeface="Calibri" panose="020F0502020204030204" pitchFamily="34" charset="0"/>
                <a:ea typeface="Calibri" panose="020F0502020204030204" pitchFamily="34" charset="0"/>
              </a:rPr>
              <a:t>Source</a:t>
            </a:r>
            <a:r>
              <a:rPr lang="es-ES_tradnl" sz="1200" b="1" dirty="0">
                <a:latin typeface="Calibri" panose="020F0502020204030204" pitchFamily="34" charset="0"/>
                <a:ea typeface="Calibri" panose="020F0502020204030204" pitchFamily="34" charset="0"/>
              </a:rPr>
              <a:t>: </a:t>
            </a:r>
            <a:r>
              <a:rPr lang="es-ES_tradnl" sz="1200" dirty="0">
                <a:latin typeface="Calibri" panose="020F0502020204030204" pitchFamily="34" charset="0"/>
                <a:ea typeface="Calibri" panose="020F0502020204030204" pitchFamily="34" charset="0"/>
              </a:rPr>
              <a:t>Predicción de PEF utilizando </a:t>
            </a:r>
            <a:r>
              <a:rPr lang="es-ES_tradnl" sz="1200" b="1" i="1" dirty="0">
                <a:latin typeface="Calibri" panose="020F0502020204030204" pitchFamily="34" charset="0"/>
                <a:ea typeface="Calibri" panose="020F0502020204030204" pitchFamily="34" charset="0"/>
              </a:rPr>
              <a:t>Volve </a:t>
            </a:r>
            <a:r>
              <a:rPr lang="es-ES_tradnl" sz="1200" b="1" i="1" dirty="0" err="1">
                <a:latin typeface="Calibri" panose="020F0502020204030204" pitchFamily="34" charset="0"/>
                <a:ea typeface="Calibri" panose="020F0502020204030204" pitchFamily="34" charset="0"/>
              </a:rPr>
              <a:t>field</a:t>
            </a:r>
            <a:r>
              <a:rPr lang="es-ES_tradnl" sz="1200" b="1" i="1" dirty="0">
                <a:latin typeface="Calibri" panose="020F0502020204030204" pitchFamily="34" charset="0"/>
                <a:ea typeface="Calibri" panose="020F0502020204030204" pitchFamily="34" charset="0"/>
              </a:rPr>
              <a:t> data.</a:t>
            </a:r>
            <a:endParaRPr lang="es-ES_tradnl" sz="1200" b="1" i="1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A538754-7A29-8443-AAE0-0C3E4E110147}"/>
              </a:ext>
            </a:extLst>
          </p:cNvPr>
          <p:cNvSpPr/>
          <p:nvPr/>
        </p:nvSpPr>
        <p:spPr>
          <a:xfrm>
            <a:off x="2826322" y="4945135"/>
            <a:ext cx="234202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_tradnl" sz="1200" b="1" dirty="0" err="1">
                <a:latin typeface="Calibri" panose="020F0502020204030204" pitchFamily="34" charset="0"/>
                <a:ea typeface="Calibri" panose="020F0502020204030204" pitchFamily="34" charset="0"/>
              </a:rPr>
              <a:t>Source</a:t>
            </a:r>
            <a:r>
              <a:rPr lang="es-ES_tradnl" sz="1200" b="1" dirty="0">
                <a:latin typeface="Calibri" panose="020F0502020204030204" pitchFamily="34" charset="0"/>
                <a:ea typeface="Calibri" panose="020F0502020204030204" pitchFamily="34" charset="0"/>
              </a:rPr>
              <a:t>: </a:t>
            </a:r>
            <a:r>
              <a:rPr lang="es-ES_tradnl" sz="1200" dirty="0">
                <a:latin typeface="Calibri" panose="020F0502020204030204" pitchFamily="34" charset="0"/>
                <a:ea typeface="Calibri" panose="020F0502020204030204" pitchFamily="34" charset="0"/>
              </a:rPr>
              <a:t>Internet</a:t>
            </a:r>
            <a:endParaRPr lang="es-ES_tradnl" sz="1200" i="1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1978482-A702-334F-A36A-8DD87F4ADD37}"/>
              </a:ext>
            </a:extLst>
          </p:cNvPr>
          <p:cNvSpPr/>
          <p:nvPr/>
        </p:nvSpPr>
        <p:spPr>
          <a:xfrm>
            <a:off x="8592080" y="2472404"/>
            <a:ext cx="135784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_tradnl" sz="1200" b="1" dirty="0">
                <a:latin typeface="Calibri" panose="020F0502020204030204" pitchFamily="34" charset="0"/>
                <a:ea typeface="Calibri" panose="020F0502020204030204" pitchFamily="34" charset="0"/>
              </a:rPr>
              <a:t>R</a:t>
            </a:r>
            <a:r>
              <a:rPr lang="es-ES_tradnl" sz="1200" b="1" baseline="30000" dirty="0">
                <a:latin typeface="Calibri" panose="020F0502020204030204" pitchFamily="34" charset="0"/>
                <a:ea typeface="Calibri" panose="020F0502020204030204" pitchFamily="34" charset="0"/>
              </a:rPr>
              <a:t>2</a:t>
            </a:r>
            <a:r>
              <a:rPr lang="es-ES_tradnl" sz="1200" b="1" dirty="0">
                <a:latin typeface="Calibri" panose="020F0502020204030204" pitchFamily="34" charset="0"/>
                <a:ea typeface="Calibri" panose="020F0502020204030204" pitchFamily="34" charset="0"/>
              </a:rPr>
              <a:t> = 0.95</a:t>
            </a:r>
            <a:endParaRPr lang="es-ES_tradnl" sz="1200" b="1" i="1" dirty="0"/>
          </a:p>
        </p:txBody>
      </p:sp>
    </p:spTree>
    <p:extLst>
      <p:ext uri="{BB962C8B-B14F-4D97-AF65-F5344CB8AC3E}">
        <p14:creationId xmlns:p14="http://schemas.microsoft.com/office/powerpoint/2010/main" val="5337271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F2C2FB18-3316-42C7-8DF9-AC133EA53D29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9522" y="162572"/>
            <a:ext cx="1874021" cy="125784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75450E1-BAA2-4BBE-BB3B-319429D2B809}"/>
              </a:ext>
            </a:extLst>
          </p:cNvPr>
          <p:cNvSpPr txBox="1"/>
          <p:nvPr/>
        </p:nvSpPr>
        <p:spPr>
          <a:xfrm>
            <a:off x="4879759" y="6391922"/>
            <a:ext cx="2432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 Ecuador Section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9B2DBD4-B4ED-48AE-B2D3-F19014230F34}"/>
              </a:ext>
            </a:extLst>
          </p:cNvPr>
          <p:cNvCxnSpPr>
            <a:endCxn id="5" idx="1"/>
          </p:cNvCxnSpPr>
          <p:nvPr/>
        </p:nvCxnSpPr>
        <p:spPr>
          <a:xfrm>
            <a:off x="363984" y="6576588"/>
            <a:ext cx="45157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61F97D5-0A19-4A31-810F-9D67BBB7D6C6}"/>
              </a:ext>
            </a:extLst>
          </p:cNvPr>
          <p:cNvCxnSpPr/>
          <p:nvPr/>
        </p:nvCxnSpPr>
        <p:spPr>
          <a:xfrm>
            <a:off x="7312240" y="6576588"/>
            <a:ext cx="45157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8F7446E-2549-8745-BD98-124AAE4B3366}"/>
              </a:ext>
            </a:extLst>
          </p:cNvPr>
          <p:cNvSpPr txBox="1"/>
          <p:nvPr/>
        </p:nvSpPr>
        <p:spPr>
          <a:xfrm>
            <a:off x="664592" y="1105030"/>
            <a:ext cx="60024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just">
              <a:buFont typeface="+mj-lt"/>
              <a:buAutoNum type="arabicPeriod" startAt="4"/>
            </a:pPr>
            <a:r>
              <a:rPr lang="es-ES_tradnl" sz="2400" b="1" dirty="0">
                <a:latin typeface="Times" pitchFamily="2" charset="0"/>
              </a:rPr>
              <a:t>Regresión</a:t>
            </a:r>
            <a:r>
              <a:rPr lang="en-CA" sz="2400" b="1" dirty="0">
                <a:latin typeface="Times" pitchFamily="2" charset="0"/>
              </a:rPr>
              <a:t> con “Multilayer Perceptron”</a:t>
            </a:r>
            <a:endParaRPr lang="en-CA" sz="2000" dirty="0">
              <a:latin typeface="Times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9068E5F-211A-214A-B9FD-266B9780E81F}"/>
              </a:ext>
            </a:extLst>
          </p:cNvPr>
          <p:cNvSpPr/>
          <p:nvPr/>
        </p:nvSpPr>
        <p:spPr>
          <a:xfrm>
            <a:off x="664592" y="1560289"/>
            <a:ext cx="551283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_tradnl" dirty="0">
                <a:latin typeface="Times" pitchFamily="2" charset="0"/>
              </a:rPr>
              <a:t>Es un tipo de “Artificial Network”.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_tradnl" dirty="0">
                <a:latin typeface="Times" pitchFamily="2" charset="0"/>
              </a:rPr>
              <a:t>Consiste de al menos 3 capas de nodos (input, </a:t>
            </a:r>
            <a:r>
              <a:rPr lang="es-ES_tradnl" dirty="0" err="1">
                <a:latin typeface="Times" pitchFamily="2" charset="0"/>
              </a:rPr>
              <a:t>hidden</a:t>
            </a:r>
            <a:r>
              <a:rPr lang="es-ES_tradnl" dirty="0">
                <a:latin typeface="Times" pitchFamily="2" charset="0"/>
              </a:rPr>
              <a:t>, output).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_tradnl" dirty="0">
                <a:latin typeface="Times" pitchFamily="2" charset="0"/>
              </a:rPr>
              <a:t>Cada capa estira y comprime el espacio de la data hasta estar claramente separada.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7C6A23C-90B7-7046-9E8B-DB73507FE5B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478032" y="1396521"/>
            <a:ext cx="4748912" cy="270891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72EAC0C-19BA-374D-8F05-86C86DC37A84}"/>
              </a:ext>
            </a:extLst>
          </p:cNvPr>
          <p:cNvSpPr/>
          <p:nvPr/>
        </p:nvSpPr>
        <p:spPr>
          <a:xfrm>
            <a:off x="664592" y="3074341"/>
            <a:ext cx="5871823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ES_tradnl" b="1" dirty="0">
                <a:latin typeface="Times" pitchFamily="2" charset="0"/>
              </a:rPr>
              <a:t>Hiperparametros a considerar: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_tradnl" dirty="0">
                <a:latin typeface="Times" pitchFamily="2" charset="0"/>
              </a:rPr>
              <a:t>Función de Activación: Propaga la salida de una variable a la siguiente neurona e introduce no linealidad al modelo. (ej. </a:t>
            </a:r>
            <a:r>
              <a:rPr lang="es-ES_tradnl" dirty="0" err="1">
                <a:latin typeface="Times" pitchFamily="2" charset="0"/>
              </a:rPr>
              <a:t>Sigmoid</a:t>
            </a:r>
            <a:r>
              <a:rPr lang="es-ES_tradnl" dirty="0">
                <a:latin typeface="Times" pitchFamily="2" charset="0"/>
              </a:rPr>
              <a:t>, </a:t>
            </a:r>
            <a:r>
              <a:rPr lang="es-ES_tradnl" dirty="0" err="1">
                <a:latin typeface="Times" pitchFamily="2" charset="0"/>
              </a:rPr>
              <a:t>Tanh</a:t>
            </a:r>
            <a:r>
              <a:rPr lang="es-ES_tradnl" dirty="0">
                <a:latin typeface="Times" pitchFamily="2" charset="0"/>
              </a:rPr>
              <a:t>, </a:t>
            </a:r>
            <a:r>
              <a:rPr lang="es-ES_tradnl" dirty="0" err="1">
                <a:latin typeface="Times" pitchFamily="2" charset="0"/>
              </a:rPr>
              <a:t>ReLu</a:t>
            </a:r>
            <a:r>
              <a:rPr lang="es-ES_tradnl" dirty="0">
                <a:latin typeface="Times" pitchFamily="2" charset="0"/>
              </a:rPr>
              <a:t>, </a:t>
            </a:r>
            <a:r>
              <a:rPr lang="es-ES_tradnl" dirty="0" err="1">
                <a:latin typeface="Times" pitchFamily="2" charset="0"/>
              </a:rPr>
              <a:t>Sofmax</a:t>
            </a:r>
            <a:r>
              <a:rPr lang="es-ES_tradnl" dirty="0">
                <a:latin typeface="Times" pitchFamily="2" charset="0"/>
              </a:rPr>
              <a:t>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_tradnl" dirty="0">
                <a:latin typeface="Times" pitchFamily="2" charset="0"/>
              </a:rPr>
              <a:t># Capas ocultas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_tradnl" dirty="0">
                <a:latin typeface="Times" pitchFamily="2" charset="0"/>
              </a:rPr>
              <a:t># Nodos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_tradnl" dirty="0">
                <a:latin typeface="Times" pitchFamily="2" charset="0"/>
              </a:rPr>
              <a:t>Función de Perdida (</a:t>
            </a:r>
            <a:r>
              <a:rPr lang="es-ES_tradnl" dirty="0" err="1">
                <a:latin typeface="Times" pitchFamily="2" charset="0"/>
              </a:rPr>
              <a:t>loss</a:t>
            </a:r>
            <a:r>
              <a:rPr lang="es-ES_tradnl" dirty="0">
                <a:latin typeface="Times" pitchFamily="2" charset="0"/>
              </a:rPr>
              <a:t> </a:t>
            </a:r>
            <a:r>
              <a:rPr lang="es-ES_tradnl" dirty="0" err="1">
                <a:latin typeface="Times" pitchFamily="2" charset="0"/>
              </a:rPr>
              <a:t>function</a:t>
            </a:r>
            <a:r>
              <a:rPr lang="es-ES_tradnl" dirty="0">
                <a:latin typeface="Times" pitchFamily="2" charset="0"/>
              </a:rPr>
              <a:t>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_tradnl" dirty="0">
                <a:latin typeface="Times" pitchFamily="2" charset="0"/>
              </a:rPr>
              <a:t>Optimizador (</a:t>
            </a:r>
            <a:r>
              <a:rPr lang="es-ES_tradnl" dirty="0" err="1">
                <a:latin typeface="Times" pitchFamily="2" charset="0"/>
              </a:rPr>
              <a:t>Optimizer</a:t>
            </a:r>
            <a:r>
              <a:rPr lang="es-ES_tradnl" dirty="0">
                <a:latin typeface="Times" pitchFamily="2" charset="0"/>
              </a:rPr>
              <a:t>: Adam, SGD)</a:t>
            </a:r>
          </a:p>
          <a:p>
            <a:pPr marL="627063" indent="-234950" algn="just">
              <a:buFont typeface="Wingdings" pitchFamily="2" charset="2"/>
              <a:buChar char="Ø"/>
            </a:pPr>
            <a:r>
              <a:rPr lang="es-ES_tradnl" dirty="0" err="1">
                <a:latin typeface="Times" pitchFamily="2" charset="0"/>
              </a:rPr>
              <a:t>Alpha</a:t>
            </a:r>
            <a:r>
              <a:rPr lang="es-ES_tradnl" dirty="0">
                <a:latin typeface="Times" pitchFamily="2" charset="0"/>
              </a:rPr>
              <a:t> (ex. 0.001)</a:t>
            </a:r>
          </a:p>
          <a:p>
            <a:pPr marL="627063" indent="-234950" algn="just">
              <a:buFont typeface="Wingdings" pitchFamily="2" charset="2"/>
              <a:buChar char="Ø"/>
            </a:pPr>
            <a:r>
              <a:rPr lang="es-ES_tradnl" dirty="0">
                <a:latin typeface="Times" pitchFamily="2" charset="0"/>
              </a:rPr>
              <a:t>beta 1 (ex. 0.9)</a:t>
            </a:r>
          </a:p>
          <a:p>
            <a:pPr marL="627063" indent="-234950" algn="just">
              <a:buFont typeface="Wingdings" pitchFamily="2" charset="2"/>
              <a:buChar char="Ø"/>
            </a:pPr>
            <a:r>
              <a:rPr lang="es-ES_tradnl" dirty="0">
                <a:latin typeface="Times" pitchFamily="2" charset="0"/>
              </a:rPr>
              <a:t>beta 2 (ex. 0.99)</a:t>
            </a:r>
          </a:p>
          <a:p>
            <a:pPr marL="627063" indent="-234950" algn="just">
              <a:buFont typeface="Wingdings" pitchFamily="2" charset="2"/>
              <a:buChar char="Ø"/>
            </a:pPr>
            <a:r>
              <a:rPr lang="es-ES_tradnl" dirty="0" err="1">
                <a:latin typeface="Times" pitchFamily="2" charset="0"/>
              </a:rPr>
              <a:t>Epsilon</a:t>
            </a:r>
            <a:r>
              <a:rPr lang="es-ES_tradnl" dirty="0">
                <a:latin typeface="Times" pitchFamily="2" charset="0"/>
              </a:rPr>
              <a:t> (ex. 1E-8)</a:t>
            </a:r>
          </a:p>
          <a:p>
            <a:pPr marL="392113" algn="just"/>
            <a:endParaRPr lang="es-ES_tradnl" dirty="0">
              <a:latin typeface="Times" pitchFamily="2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ES_tradnl" dirty="0">
              <a:latin typeface="Times" pitchFamily="2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D143CF4-6ECB-E44E-B462-68E80455DA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6415" y="4176928"/>
            <a:ext cx="5387128" cy="226259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AB3B8F8-BC09-2248-BB8F-D68A8361C73A}"/>
              </a:ext>
            </a:extLst>
          </p:cNvPr>
          <p:cNvSpPr txBox="1"/>
          <p:nvPr/>
        </p:nvSpPr>
        <p:spPr>
          <a:xfrm>
            <a:off x="2499730" y="395667"/>
            <a:ext cx="68718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2800" b="1" dirty="0">
                <a:latin typeface="Times" pitchFamily="2" charset="0"/>
              </a:rPr>
              <a:t>Tipos de Regresiones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E271820B-A381-CA4E-950F-9DF438359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399" y="6039689"/>
            <a:ext cx="2743200" cy="365125"/>
          </a:xfrm>
        </p:spPr>
        <p:txBody>
          <a:bodyPr/>
          <a:lstStyle/>
          <a:p>
            <a:pPr algn="ctr"/>
            <a:fld id="{7DB468E2-5709-401E-AE8D-AD107DB8572B}" type="slidenum">
              <a:rPr lang="en-US" smtClean="0"/>
              <a:pPr algn="ctr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7718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F2C2FB18-3316-42C7-8DF9-AC133EA53D29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9522" y="162572"/>
            <a:ext cx="1874021" cy="125784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75450E1-BAA2-4BBE-BB3B-319429D2B809}"/>
              </a:ext>
            </a:extLst>
          </p:cNvPr>
          <p:cNvSpPr txBox="1"/>
          <p:nvPr/>
        </p:nvSpPr>
        <p:spPr>
          <a:xfrm>
            <a:off x="4879759" y="6391922"/>
            <a:ext cx="2432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 Ecuador Section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9B2DBD4-B4ED-48AE-B2D3-F19014230F34}"/>
              </a:ext>
            </a:extLst>
          </p:cNvPr>
          <p:cNvCxnSpPr>
            <a:endCxn id="5" idx="1"/>
          </p:cNvCxnSpPr>
          <p:nvPr/>
        </p:nvCxnSpPr>
        <p:spPr>
          <a:xfrm>
            <a:off x="363984" y="6576588"/>
            <a:ext cx="45157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61F97D5-0A19-4A31-810F-9D67BBB7D6C6}"/>
              </a:ext>
            </a:extLst>
          </p:cNvPr>
          <p:cNvCxnSpPr/>
          <p:nvPr/>
        </p:nvCxnSpPr>
        <p:spPr>
          <a:xfrm>
            <a:off x="7312240" y="6576588"/>
            <a:ext cx="45157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C9068E5F-211A-214A-B9FD-266B9780E81F}"/>
              </a:ext>
            </a:extLst>
          </p:cNvPr>
          <p:cNvSpPr/>
          <p:nvPr/>
        </p:nvSpPr>
        <p:spPr>
          <a:xfrm>
            <a:off x="691095" y="1485580"/>
            <a:ext cx="5683199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ES_tradnl" sz="2000" b="1" dirty="0">
                <a:latin typeface="Times" pitchFamily="2" charset="0"/>
              </a:rPr>
              <a:t>Coeficiente de Determinación | R</a:t>
            </a:r>
            <a:r>
              <a:rPr lang="es-ES_tradnl" sz="2000" b="1" baseline="30000" dirty="0">
                <a:latin typeface="Times" pitchFamily="2" charset="0"/>
              </a:rPr>
              <a:t>2</a:t>
            </a:r>
            <a:endParaRPr lang="es-ES_tradnl" sz="2000" b="1" dirty="0">
              <a:latin typeface="Times" pitchFamily="2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_tradnl" dirty="0">
                <a:latin typeface="Times" pitchFamily="2" charset="0"/>
              </a:rPr>
              <a:t>R</a:t>
            </a:r>
            <a:r>
              <a:rPr lang="es-ES_tradnl" baseline="30000" dirty="0">
                <a:latin typeface="Times" pitchFamily="2" charset="0"/>
              </a:rPr>
              <a:t>2</a:t>
            </a:r>
            <a:r>
              <a:rPr lang="es-ES_tradnl" dirty="0">
                <a:latin typeface="Times" pitchFamily="2" charset="0"/>
              </a:rPr>
              <a:t> es un indicador del grado de predicción.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_tradnl" dirty="0">
                <a:latin typeface="Times" pitchFamily="2" charset="0"/>
              </a:rPr>
              <a:t>La escala va desde 0 a 1.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_tradnl" dirty="0">
                <a:latin typeface="Times" pitchFamily="2" charset="0"/>
              </a:rPr>
              <a:t>No toma en consideración el tema de sobre ajuste (</a:t>
            </a:r>
            <a:r>
              <a:rPr lang="es-ES_tradnl" dirty="0" err="1">
                <a:latin typeface="Times" pitchFamily="2" charset="0"/>
              </a:rPr>
              <a:t>Overfitting</a:t>
            </a:r>
            <a:r>
              <a:rPr lang="es-ES_tradnl" dirty="0">
                <a:latin typeface="Times" pitchFamily="2" charset="0"/>
              </a:rPr>
              <a:t>).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AB3B8F8-BC09-2248-BB8F-D68A8361C73A}"/>
              </a:ext>
            </a:extLst>
          </p:cNvPr>
          <p:cNvSpPr txBox="1"/>
          <p:nvPr/>
        </p:nvSpPr>
        <p:spPr>
          <a:xfrm>
            <a:off x="2499730" y="395667"/>
            <a:ext cx="68718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2800" b="1" dirty="0">
                <a:latin typeface="Times" pitchFamily="2" charset="0"/>
              </a:rPr>
              <a:t>Evaluación de Regresiones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E271820B-A381-CA4E-950F-9DF438359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399" y="6039689"/>
            <a:ext cx="2743200" cy="365125"/>
          </a:xfrm>
        </p:spPr>
        <p:txBody>
          <a:bodyPr/>
          <a:lstStyle/>
          <a:p>
            <a:pPr algn="ctr"/>
            <a:fld id="{7DB468E2-5709-401E-AE8D-AD107DB8572B}" type="slidenum">
              <a:rPr lang="en-US" smtClean="0"/>
              <a:pPr algn="ctr"/>
              <a:t>13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855B420-319A-834D-8581-8C85E6879F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6419" y="1557327"/>
            <a:ext cx="4260113" cy="236239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86CCE1D-B800-C74C-8CF9-960CA7416A62}"/>
              </a:ext>
            </a:extLst>
          </p:cNvPr>
          <p:cNvSpPr txBox="1"/>
          <p:nvPr/>
        </p:nvSpPr>
        <p:spPr>
          <a:xfrm>
            <a:off x="6726419" y="3997549"/>
            <a:ext cx="451899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100" b="1" i="1" dirty="0"/>
              <a:t>Source: </a:t>
            </a:r>
            <a:r>
              <a:rPr lang="en-CA" sz="1100" i="1" dirty="0"/>
              <a:t>The complete guide to R-squared, Adjusted R-squared and Pseudo-R-squared by Sachi Date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E4F7F63-43CC-0240-AEEE-AD872C5D29C2}"/>
              </a:ext>
            </a:extLst>
          </p:cNvPr>
          <p:cNvSpPr/>
          <p:nvPr/>
        </p:nvSpPr>
        <p:spPr>
          <a:xfrm>
            <a:off x="691094" y="3674383"/>
            <a:ext cx="5683199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ES_tradnl" sz="2000" b="1" dirty="0">
                <a:latin typeface="Times" pitchFamily="2" charset="0"/>
              </a:rPr>
              <a:t>Error Cuadrático Medio | RMSE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_tradnl" dirty="0">
                <a:latin typeface="Times" pitchFamily="2" charset="0"/>
              </a:rPr>
              <a:t>La métrica más comúnmente utilizada para las tareas de regresión es el error cuadrático medio y representa a la raíz cuadrada de la distancia cuadrada promedio entre el valor real y el valor pronosticado.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1DC6FE7-064F-6A42-9CF5-0BA641429E4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026"/>
          <a:stretch/>
        </p:blipFill>
        <p:spPr>
          <a:xfrm>
            <a:off x="5604779" y="5042061"/>
            <a:ext cx="6318764" cy="977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5063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F2C2FB18-3316-42C7-8DF9-AC133EA53D29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9522" y="162572"/>
            <a:ext cx="1874021" cy="125784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75450E1-BAA2-4BBE-BB3B-319429D2B809}"/>
              </a:ext>
            </a:extLst>
          </p:cNvPr>
          <p:cNvSpPr txBox="1"/>
          <p:nvPr/>
        </p:nvSpPr>
        <p:spPr>
          <a:xfrm>
            <a:off x="4879759" y="6391922"/>
            <a:ext cx="2432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 Ecuador Section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9B2DBD4-B4ED-48AE-B2D3-F19014230F34}"/>
              </a:ext>
            </a:extLst>
          </p:cNvPr>
          <p:cNvCxnSpPr>
            <a:endCxn id="5" idx="1"/>
          </p:cNvCxnSpPr>
          <p:nvPr/>
        </p:nvCxnSpPr>
        <p:spPr>
          <a:xfrm>
            <a:off x="363984" y="6576588"/>
            <a:ext cx="45157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61F97D5-0A19-4A31-810F-9D67BBB7D6C6}"/>
              </a:ext>
            </a:extLst>
          </p:cNvPr>
          <p:cNvCxnSpPr/>
          <p:nvPr/>
        </p:nvCxnSpPr>
        <p:spPr>
          <a:xfrm>
            <a:off x="7312240" y="6576588"/>
            <a:ext cx="45157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BE88276-BD71-804C-A357-C871BEC48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399" y="6070928"/>
            <a:ext cx="2743200" cy="365125"/>
          </a:xfrm>
        </p:spPr>
        <p:txBody>
          <a:bodyPr/>
          <a:lstStyle/>
          <a:p>
            <a:pPr algn="ctr"/>
            <a:fld id="{7DB468E2-5709-401E-AE8D-AD107DB8572B}" type="slidenum">
              <a:rPr lang="en-US" smtClean="0"/>
              <a:pPr algn="ctr"/>
              <a:t>14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A2AC73-A1E7-2E46-B143-116E238730AA}"/>
              </a:ext>
            </a:extLst>
          </p:cNvPr>
          <p:cNvSpPr txBox="1"/>
          <p:nvPr/>
        </p:nvSpPr>
        <p:spPr>
          <a:xfrm>
            <a:off x="2499730" y="395667"/>
            <a:ext cx="68718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2800" b="1" dirty="0">
                <a:latin typeface="Times" pitchFamily="2" charset="0"/>
              </a:rPr>
              <a:t>Diagrama de Trabajo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9DC2D26-2F2E-7746-A9EC-F476FDDDEB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0583" y="1239881"/>
            <a:ext cx="8902392" cy="4101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346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F2C2FB18-3316-42C7-8DF9-AC133EA53D29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9522" y="162572"/>
            <a:ext cx="1874021" cy="125784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75450E1-BAA2-4BBE-BB3B-319429D2B809}"/>
              </a:ext>
            </a:extLst>
          </p:cNvPr>
          <p:cNvSpPr txBox="1"/>
          <p:nvPr/>
        </p:nvSpPr>
        <p:spPr>
          <a:xfrm>
            <a:off x="4879759" y="6391922"/>
            <a:ext cx="2432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 Ecuador Section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9B2DBD4-B4ED-48AE-B2D3-F19014230F34}"/>
              </a:ext>
            </a:extLst>
          </p:cNvPr>
          <p:cNvCxnSpPr>
            <a:endCxn id="5" idx="1"/>
          </p:cNvCxnSpPr>
          <p:nvPr/>
        </p:nvCxnSpPr>
        <p:spPr>
          <a:xfrm>
            <a:off x="363984" y="6576588"/>
            <a:ext cx="45157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61F97D5-0A19-4A31-810F-9D67BBB7D6C6}"/>
              </a:ext>
            </a:extLst>
          </p:cNvPr>
          <p:cNvCxnSpPr/>
          <p:nvPr/>
        </p:nvCxnSpPr>
        <p:spPr>
          <a:xfrm>
            <a:off x="7312240" y="6576588"/>
            <a:ext cx="45157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BE88276-BD71-804C-A357-C871BEC48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399" y="6070928"/>
            <a:ext cx="2743200" cy="365125"/>
          </a:xfrm>
        </p:spPr>
        <p:txBody>
          <a:bodyPr/>
          <a:lstStyle/>
          <a:p>
            <a:pPr algn="ctr"/>
            <a:fld id="{7DB468E2-5709-401E-AE8D-AD107DB8572B}" type="slidenum">
              <a:rPr lang="en-US" smtClean="0"/>
              <a:pPr algn="ctr"/>
              <a:t>15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A2AC73-A1E7-2E46-B143-116E238730AA}"/>
              </a:ext>
            </a:extLst>
          </p:cNvPr>
          <p:cNvSpPr txBox="1"/>
          <p:nvPr/>
        </p:nvSpPr>
        <p:spPr>
          <a:xfrm>
            <a:off x="2433469" y="590709"/>
            <a:ext cx="68718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2800" b="1" dirty="0">
                <a:latin typeface="Times" pitchFamily="2" charset="0"/>
              </a:rPr>
              <a:t>Referencias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03856D8-C908-E44C-B002-1CC4907038EA}"/>
              </a:ext>
            </a:extLst>
          </p:cNvPr>
          <p:cNvSpPr/>
          <p:nvPr/>
        </p:nvSpPr>
        <p:spPr>
          <a:xfrm>
            <a:off x="314513" y="1273743"/>
            <a:ext cx="11562972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Aft>
                <a:spcPts val="0"/>
              </a:spcAft>
              <a:buFont typeface="+mj-lt"/>
              <a:buAutoNum type="arabicPeriod"/>
            </a:pPr>
            <a:r>
              <a:rPr lang="en-US" dirty="0">
                <a:latin typeface="Calibri" panose="020F0502020204030204" pitchFamily="34" charset="0"/>
                <a:ea typeface="Times New Roman" panose="02020603050405020304" pitchFamily="18" charset="0"/>
              </a:rPr>
              <a:t>Lorenzen, R. (2018) ‘Multivariate linear regression of sonic logs on petrophysical logs for detailed reservoir characterization in producing fields’, </a:t>
            </a:r>
            <a:r>
              <a:rPr lang="en-US" i="1" dirty="0">
                <a:latin typeface="Calibri" panose="020F0502020204030204" pitchFamily="34" charset="0"/>
                <a:ea typeface="Times New Roman" panose="02020603050405020304" pitchFamily="18" charset="0"/>
              </a:rPr>
              <a:t>Interpretation</a:t>
            </a:r>
            <a:r>
              <a:rPr lang="en-US" dirty="0">
                <a:latin typeface="Calibri" panose="020F0502020204030204" pitchFamily="34" charset="0"/>
                <a:ea typeface="Times New Roman" panose="02020603050405020304" pitchFamily="18" charset="0"/>
              </a:rPr>
              <a:t>, 6(3), pp. T543–T553. </a:t>
            </a:r>
            <a:r>
              <a:rPr lang="en-US" dirty="0" err="1">
                <a:latin typeface="Calibri" panose="020F0502020204030204" pitchFamily="34" charset="0"/>
                <a:ea typeface="Times New Roman" panose="02020603050405020304" pitchFamily="18" charset="0"/>
              </a:rPr>
              <a:t>doi</a:t>
            </a:r>
            <a:r>
              <a:rPr lang="en-US" dirty="0">
                <a:latin typeface="Calibri" panose="020F0502020204030204" pitchFamily="34" charset="0"/>
                <a:ea typeface="Times New Roman" panose="02020603050405020304" pitchFamily="18" charset="0"/>
              </a:rPr>
              <a:t>: 10.1190/INT-2018-0030.1.</a:t>
            </a:r>
            <a:endParaRPr lang="hu-HU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>
              <a:spcAft>
                <a:spcPts val="0"/>
              </a:spcAft>
              <a:buFont typeface="+mj-lt"/>
              <a:buAutoNum type="arabicPeriod"/>
            </a:pPr>
            <a:r>
              <a:rPr lang="en-US" dirty="0">
                <a:latin typeface="Calibri" panose="020F0502020204030204" pitchFamily="34" charset="0"/>
                <a:ea typeface="Times New Roman" panose="02020603050405020304" pitchFamily="18" charset="0"/>
              </a:rPr>
              <a:t>Ma, Y. Z. (2019) </a:t>
            </a:r>
            <a:r>
              <a:rPr lang="en-US" i="1" dirty="0">
                <a:latin typeface="Calibri" panose="020F0502020204030204" pitchFamily="34" charset="0"/>
                <a:ea typeface="Times New Roman" panose="02020603050405020304" pitchFamily="18" charset="0"/>
              </a:rPr>
              <a:t>Quantitative Geosciences: Data Analytics, </a:t>
            </a:r>
            <a:r>
              <a:rPr lang="en-US" i="1" dirty="0" err="1">
                <a:latin typeface="Calibri" panose="020F0502020204030204" pitchFamily="34" charset="0"/>
                <a:ea typeface="Times New Roman" panose="02020603050405020304" pitchFamily="18" charset="0"/>
              </a:rPr>
              <a:t>Geostatistics</a:t>
            </a:r>
            <a:r>
              <a:rPr lang="en-US" i="1" dirty="0">
                <a:latin typeface="Calibri" panose="020F0502020204030204" pitchFamily="34" charset="0"/>
                <a:ea typeface="Times New Roman" panose="02020603050405020304" pitchFamily="18" charset="0"/>
              </a:rPr>
              <a:t>, Reservoir Characterization and Modeling</a:t>
            </a:r>
            <a:r>
              <a:rPr lang="en-US" dirty="0">
                <a:latin typeface="Calibri" panose="020F0502020204030204" pitchFamily="34" charset="0"/>
                <a:ea typeface="Times New Roman" panose="02020603050405020304" pitchFamily="18" charset="0"/>
              </a:rPr>
              <a:t>, </a:t>
            </a:r>
            <a:r>
              <a:rPr lang="en-US" i="1" dirty="0">
                <a:latin typeface="Calibri" panose="020F0502020204030204" pitchFamily="34" charset="0"/>
                <a:ea typeface="Times New Roman" panose="02020603050405020304" pitchFamily="18" charset="0"/>
              </a:rPr>
              <a:t>Quantitative Geosciences: Data Analytics, </a:t>
            </a:r>
            <a:r>
              <a:rPr lang="en-US" i="1" dirty="0" err="1">
                <a:latin typeface="Calibri" panose="020F0502020204030204" pitchFamily="34" charset="0"/>
                <a:ea typeface="Times New Roman" panose="02020603050405020304" pitchFamily="18" charset="0"/>
              </a:rPr>
              <a:t>Geostatistics</a:t>
            </a:r>
            <a:r>
              <a:rPr lang="en-US" i="1" dirty="0">
                <a:latin typeface="Calibri" panose="020F0502020204030204" pitchFamily="34" charset="0"/>
                <a:ea typeface="Times New Roman" panose="02020603050405020304" pitchFamily="18" charset="0"/>
              </a:rPr>
              <a:t>, Reservoir Characterization and Modeling</a:t>
            </a:r>
            <a:r>
              <a:rPr lang="en-US" dirty="0">
                <a:latin typeface="Calibri" panose="020F0502020204030204" pitchFamily="34" charset="0"/>
                <a:ea typeface="Times New Roman" panose="02020603050405020304" pitchFamily="18" charset="0"/>
              </a:rPr>
              <a:t>. </a:t>
            </a:r>
            <a:r>
              <a:rPr lang="en-US" dirty="0" err="1">
                <a:latin typeface="Calibri" panose="020F0502020204030204" pitchFamily="34" charset="0"/>
                <a:ea typeface="Times New Roman" panose="02020603050405020304" pitchFamily="18" charset="0"/>
              </a:rPr>
              <a:t>doi</a:t>
            </a:r>
            <a:r>
              <a:rPr lang="en-US" dirty="0">
                <a:latin typeface="Calibri" panose="020F0502020204030204" pitchFamily="34" charset="0"/>
                <a:ea typeface="Times New Roman" panose="02020603050405020304" pitchFamily="18" charset="0"/>
              </a:rPr>
              <a:t>: 10.1007/978-3-030-17860-4.</a:t>
            </a:r>
            <a:endParaRPr lang="hu-HU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>
              <a:spcAft>
                <a:spcPts val="0"/>
              </a:spcAft>
              <a:buFont typeface="+mj-lt"/>
              <a:buAutoNum type="arabicPeriod"/>
            </a:pPr>
            <a:r>
              <a:rPr lang="en-US" dirty="0">
                <a:latin typeface="Calibri" panose="020F0502020204030204" pitchFamily="34" charset="0"/>
                <a:ea typeface="Times New Roman" panose="02020603050405020304" pitchFamily="18" charset="0"/>
              </a:rPr>
              <a:t>Ma, Y. Z. (Schlumberger) (2019) </a:t>
            </a:r>
            <a:r>
              <a:rPr lang="en-US" i="1" dirty="0">
                <a:latin typeface="Calibri" panose="020F0502020204030204" pitchFamily="34" charset="0"/>
                <a:ea typeface="Times New Roman" panose="02020603050405020304" pitchFamily="18" charset="0"/>
              </a:rPr>
              <a:t>Quantitative Geosciences: Data Analytics, </a:t>
            </a:r>
            <a:r>
              <a:rPr lang="en-US" i="1" dirty="0" err="1">
                <a:latin typeface="Calibri" panose="020F0502020204030204" pitchFamily="34" charset="0"/>
                <a:ea typeface="Times New Roman" panose="02020603050405020304" pitchFamily="18" charset="0"/>
              </a:rPr>
              <a:t>Geostatistics</a:t>
            </a:r>
            <a:r>
              <a:rPr lang="en-US" i="1" dirty="0">
                <a:latin typeface="Calibri" panose="020F0502020204030204" pitchFamily="34" charset="0"/>
                <a:ea typeface="Times New Roman" panose="02020603050405020304" pitchFamily="18" charset="0"/>
              </a:rPr>
              <a:t>, Reservoir Characterization and Modeling</a:t>
            </a:r>
            <a:r>
              <a:rPr lang="en-US" dirty="0">
                <a:latin typeface="Calibri" panose="020F0502020204030204" pitchFamily="34" charset="0"/>
                <a:ea typeface="Times New Roman" panose="02020603050405020304" pitchFamily="18" charset="0"/>
              </a:rPr>
              <a:t>, </a:t>
            </a:r>
            <a:r>
              <a:rPr lang="en-US" i="1" dirty="0">
                <a:latin typeface="Calibri" panose="020F0502020204030204" pitchFamily="34" charset="0"/>
                <a:ea typeface="Times New Roman" panose="02020603050405020304" pitchFamily="18" charset="0"/>
              </a:rPr>
              <a:t>Quantitative Geosciences: Data Analytics, </a:t>
            </a:r>
            <a:r>
              <a:rPr lang="en-US" i="1" dirty="0" err="1">
                <a:latin typeface="Calibri" panose="020F0502020204030204" pitchFamily="34" charset="0"/>
                <a:ea typeface="Times New Roman" panose="02020603050405020304" pitchFamily="18" charset="0"/>
              </a:rPr>
              <a:t>Geostatistics</a:t>
            </a:r>
            <a:r>
              <a:rPr lang="en-US" i="1" dirty="0">
                <a:latin typeface="Calibri" panose="020F0502020204030204" pitchFamily="34" charset="0"/>
                <a:ea typeface="Times New Roman" panose="02020603050405020304" pitchFamily="18" charset="0"/>
              </a:rPr>
              <a:t>, Reservoir Characterization and Modeling</a:t>
            </a:r>
            <a:r>
              <a:rPr lang="en-US" dirty="0">
                <a:latin typeface="Calibri" panose="020F0502020204030204" pitchFamily="34" charset="0"/>
                <a:ea typeface="Times New Roman" panose="02020603050405020304" pitchFamily="18" charset="0"/>
              </a:rPr>
              <a:t>. Denver, CO, USA: Springer International Publishing. </a:t>
            </a:r>
            <a:r>
              <a:rPr lang="en-US" dirty="0" err="1">
                <a:latin typeface="Calibri" panose="020F0502020204030204" pitchFamily="34" charset="0"/>
                <a:ea typeface="Times New Roman" panose="02020603050405020304" pitchFamily="18" charset="0"/>
              </a:rPr>
              <a:t>doi</a:t>
            </a:r>
            <a:r>
              <a:rPr lang="en-US" dirty="0">
                <a:latin typeface="Calibri" panose="020F0502020204030204" pitchFamily="34" charset="0"/>
                <a:ea typeface="Times New Roman" panose="02020603050405020304" pitchFamily="18" charset="0"/>
              </a:rPr>
              <a:t>: 10.1007/978-3-030-17860-4.</a:t>
            </a:r>
            <a:endParaRPr lang="hu-HU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>
              <a:spcAft>
                <a:spcPts val="0"/>
              </a:spcAft>
              <a:buFont typeface="+mj-lt"/>
              <a:buAutoNum type="arabicPeriod"/>
            </a:pPr>
            <a:r>
              <a:rPr lang="en-US" dirty="0">
                <a:latin typeface="Calibri" panose="020F0502020204030204" pitchFamily="34" charset="0"/>
                <a:ea typeface="Times New Roman" panose="02020603050405020304" pitchFamily="18" charset="0"/>
              </a:rPr>
              <a:t>McDonald, A. (2020) </a:t>
            </a:r>
            <a:r>
              <a:rPr lang="en-US" i="1" dirty="0">
                <a:latin typeface="Calibri" panose="020F0502020204030204" pitchFamily="34" charset="0"/>
                <a:ea typeface="Times New Roman" panose="02020603050405020304" pitchFamily="18" charset="0"/>
              </a:rPr>
              <a:t>Porosity-Permeability Relationships Using Linear Regression in Python</a:t>
            </a:r>
            <a:r>
              <a:rPr lang="en-US" dirty="0">
                <a:latin typeface="Calibri" panose="020F0502020204030204" pitchFamily="34" charset="0"/>
                <a:ea typeface="Times New Roman" panose="02020603050405020304" pitchFamily="18" charset="0"/>
              </a:rPr>
              <a:t>, </a:t>
            </a:r>
            <a:r>
              <a:rPr lang="en-US" i="1" dirty="0">
                <a:latin typeface="Calibri" panose="020F0502020204030204" pitchFamily="34" charset="0"/>
                <a:ea typeface="Times New Roman" panose="02020603050405020304" pitchFamily="18" charset="0"/>
              </a:rPr>
              <a:t>Towards Data Science</a:t>
            </a:r>
            <a:r>
              <a:rPr lang="en-US" dirty="0">
                <a:latin typeface="Calibri" panose="020F0502020204030204" pitchFamily="34" charset="0"/>
                <a:ea typeface="Times New Roman" panose="02020603050405020304" pitchFamily="18" charset="0"/>
              </a:rPr>
              <a:t>. Available at: https://</a:t>
            </a:r>
            <a:r>
              <a:rPr lang="en-US" dirty="0" err="1">
                <a:latin typeface="Calibri" panose="020F0502020204030204" pitchFamily="34" charset="0"/>
                <a:ea typeface="Times New Roman" panose="02020603050405020304" pitchFamily="18" charset="0"/>
              </a:rPr>
              <a:t>towardsdatascience.com</a:t>
            </a:r>
            <a:r>
              <a:rPr lang="en-US" dirty="0">
                <a:latin typeface="Calibri" panose="020F0502020204030204" pitchFamily="34" charset="0"/>
                <a:ea typeface="Times New Roman" panose="02020603050405020304" pitchFamily="18" charset="0"/>
              </a:rPr>
              <a:t>/porosity-permeability-relationships-using-linear-regression-in-python-eef406dc6997 (Accessed: 18 May 2021).</a:t>
            </a:r>
            <a:endParaRPr lang="hu-HU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>
              <a:spcAft>
                <a:spcPts val="0"/>
              </a:spcAft>
              <a:buFont typeface="+mj-lt"/>
              <a:buAutoNum type="arabicPeriod"/>
            </a:pPr>
            <a:r>
              <a:rPr lang="en-US" dirty="0">
                <a:latin typeface="Calibri" panose="020F0502020204030204" pitchFamily="34" charset="0"/>
                <a:ea typeface="Times New Roman" panose="02020603050405020304" pitchFamily="18" charset="0"/>
              </a:rPr>
              <a:t>Pandey, Y. N. </a:t>
            </a:r>
            <a:r>
              <a:rPr lang="en-US" i="1" dirty="0">
                <a:latin typeface="Calibri" panose="020F0502020204030204" pitchFamily="34" charset="0"/>
                <a:ea typeface="Times New Roman" panose="02020603050405020304" pitchFamily="18" charset="0"/>
              </a:rPr>
              <a:t>et al.</a:t>
            </a:r>
            <a:r>
              <a:rPr lang="en-US" dirty="0">
                <a:latin typeface="Calibri" panose="020F0502020204030204" pitchFamily="34" charset="0"/>
                <a:ea typeface="Times New Roman" panose="02020603050405020304" pitchFamily="18" charset="0"/>
              </a:rPr>
              <a:t> (2020) </a:t>
            </a:r>
            <a:r>
              <a:rPr lang="en-US" i="1" dirty="0">
                <a:latin typeface="Calibri" panose="020F0502020204030204" pitchFamily="34" charset="0"/>
                <a:ea typeface="Times New Roman" panose="02020603050405020304" pitchFamily="18" charset="0"/>
              </a:rPr>
              <a:t>Machine Learning in the Oil and Gas Industry</a:t>
            </a:r>
            <a:r>
              <a:rPr lang="en-US" dirty="0">
                <a:latin typeface="Calibri" panose="020F0502020204030204" pitchFamily="34" charset="0"/>
                <a:ea typeface="Times New Roman" panose="02020603050405020304" pitchFamily="18" charset="0"/>
              </a:rPr>
              <a:t>, </a:t>
            </a:r>
            <a:r>
              <a:rPr lang="en-US" i="1" dirty="0">
                <a:latin typeface="Calibri" panose="020F0502020204030204" pitchFamily="34" charset="0"/>
                <a:ea typeface="Times New Roman" panose="02020603050405020304" pitchFamily="18" charset="0"/>
              </a:rPr>
              <a:t>Machine Learning in the Oil and Gas Industry</a:t>
            </a:r>
            <a:r>
              <a:rPr lang="en-US" dirty="0">
                <a:latin typeface="Calibri" panose="020F0502020204030204" pitchFamily="34" charset="0"/>
                <a:ea typeface="Times New Roman" panose="02020603050405020304" pitchFamily="18" charset="0"/>
              </a:rPr>
              <a:t>. </a:t>
            </a:r>
            <a:r>
              <a:rPr lang="en-US" dirty="0" err="1">
                <a:latin typeface="Calibri" panose="020F0502020204030204" pitchFamily="34" charset="0"/>
                <a:ea typeface="Times New Roman" panose="02020603050405020304" pitchFamily="18" charset="0"/>
              </a:rPr>
              <a:t>doi</a:t>
            </a:r>
            <a:r>
              <a:rPr lang="en-US" dirty="0">
                <a:latin typeface="Calibri" panose="020F0502020204030204" pitchFamily="34" charset="0"/>
                <a:ea typeface="Times New Roman" panose="02020603050405020304" pitchFamily="18" charset="0"/>
              </a:rPr>
              <a:t>: 10.1007/978-1-4842-6094-4.</a:t>
            </a:r>
            <a:endParaRPr lang="hu-HU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>
              <a:spcAft>
                <a:spcPts val="0"/>
              </a:spcAft>
              <a:buFont typeface="+mj-lt"/>
              <a:buAutoNum type="arabicPeriod"/>
            </a:pPr>
            <a:r>
              <a:rPr lang="en-US" dirty="0">
                <a:latin typeface="Calibri" panose="020F0502020204030204" pitchFamily="34" charset="0"/>
                <a:ea typeface="Times New Roman" panose="02020603050405020304" pitchFamily="18" charset="0"/>
              </a:rPr>
              <a:t>Victor, R. (2019) </a:t>
            </a:r>
            <a:r>
              <a:rPr lang="en-US" i="1" dirty="0">
                <a:latin typeface="Calibri" panose="020F0502020204030204" pitchFamily="34" charset="0"/>
                <a:ea typeface="Times New Roman" panose="02020603050405020304" pitchFamily="18" charset="0"/>
              </a:rPr>
              <a:t>Machine Learning </a:t>
            </a:r>
            <a:r>
              <a:rPr lang="en-US" i="1" dirty="0" err="1">
                <a:latin typeface="Calibri" panose="020F0502020204030204" pitchFamily="34" charset="0"/>
                <a:ea typeface="Times New Roman" panose="02020603050405020304" pitchFamily="18" charset="0"/>
              </a:rPr>
              <a:t>Supervisado</a:t>
            </a:r>
            <a:r>
              <a:rPr lang="en-US" i="1" dirty="0">
                <a:latin typeface="Calibri" panose="020F0502020204030204" pitchFamily="34" charset="0"/>
                <a:ea typeface="Times New Roman" panose="02020603050405020304" pitchFamily="18" charset="0"/>
              </a:rPr>
              <a:t>: </a:t>
            </a:r>
            <a:r>
              <a:rPr lang="en-US" i="1" dirty="0" err="1">
                <a:latin typeface="Calibri" panose="020F0502020204030204" pitchFamily="34" charset="0"/>
                <a:ea typeface="Times New Roman" panose="02020603050405020304" pitchFamily="18" charset="0"/>
              </a:rPr>
              <a:t>Fundamentos</a:t>
            </a:r>
            <a:r>
              <a:rPr lang="en-US" i="1" dirty="0">
                <a:latin typeface="Calibri" panose="020F0502020204030204" pitchFamily="34" charset="0"/>
                <a:ea typeface="Times New Roman" panose="02020603050405020304" pitchFamily="18" charset="0"/>
              </a:rPr>
              <a:t> de la </a:t>
            </a:r>
            <a:r>
              <a:rPr lang="en-US" i="1" dirty="0" err="1">
                <a:latin typeface="Calibri" panose="020F0502020204030204" pitchFamily="34" charset="0"/>
                <a:ea typeface="Times New Roman" panose="02020603050405020304" pitchFamily="18" charset="0"/>
              </a:rPr>
              <a:t>Regresión</a:t>
            </a:r>
            <a:r>
              <a:rPr lang="en-US" i="1" dirty="0">
                <a:latin typeface="Calibri" panose="020F0502020204030204" pitchFamily="34" charset="0"/>
                <a:ea typeface="Times New Roman" panose="02020603050405020304" pitchFamily="18" charset="0"/>
              </a:rPr>
              <a:t> Lineal</a:t>
            </a:r>
            <a:r>
              <a:rPr lang="en-US" dirty="0">
                <a:latin typeface="Calibri" panose="020F0502020204030204" pitchFamily="34" charset="0"/>
                <a:ea typeface="Times New Roman" panose="02020603050405020304" pitchFamily="18" charset="0"/>
              </a:rPr>
              <a:t>, </a:t>
            </a:r>
            <a:r>
              <a:rPr lang="en-US" i="1" dirty="0" err="1">
                <a:latin typeface="Calibri" panose="020F0502020204030204" pitchFamily="34" charset="0"/>
                <a:ea typeface="Times New Roman" panose="02020603050405020304" pitchFamily="18" charset="0"/>
              </a:rPr>
              <a:t>Ciencia</a:t>
            </a:r>
            <a:r>
              <a:rPr lang="en-US" i="1" dirty="0">
                <a:latin typeface="Calibri" panose="020F0502020204030204" pitchFamily="34" charset="0"/>
                <a:ea typeface="Times New Roman" panose="02020603050405020304" pitchFamily="18" charset="0"/>
              </a:rPr>
              <a:t> &amp; </a:t>
            </a:r>
            <a:r>
              <a:rPr lang="en-US" i="1" dirty="0" err="1">
                <a:latin typeface="Calibri" panose="020F0502020204030204" pitchFamily="34" charset="0"/>
                <a:ea typeface="Times New Roman" panose="02020603050405020304" pitchFamily="18" charset="0"/>
              </a:rPr>
              <a:t>Datos</a:t>
            </a:r>
            <a:r>
              <a:rPr lang="en-US" i="1" dirty="0">
                <a:latin typeface="Calibri" panose="020F0502020204030204" pitchFamily="34" charset="0"/>
                <a:ea typeface="Times New Roman" panose="02020603050405020304" pitchFamily="18" charset="0"/>
              </a:rPr>
              <a:t> | Medium</a:t>
            </a:r>
            <a:r>
              <a:rPr lang="en-US" dirty="0">
                <a:latin typeface="Calibri" panose="020F0502020204030204" pitchFamily="34" charset="0"/>
                <a:ea typeface="Times New Roman" panose="02020603050405020304" pitchFamily="18" charset="0"/>
              </a:rPr>
              <a:t>. Available at: https://</a:t>
            </a:r>
            <a:r>
              <a:rPr lang="en-US" dirty="0" err="1">
                <a:latin typeface="Calibri" panose="020F0502020204030204" pitchFamily="34" charset="0"/>
                <a:ea typeface="Times New Roman" panose="02020603050405020304" pitchFamily="18" charset="0"/>
              </a:rPr>
              <a:t>medium.com</a:t>
            </a:r>
            <a:r>
              <a:rPr lang="en-US" dirty="0">
                <a:latin typeface="Calibri" panose="020F0502020204030204" pitchFamily="34" charset="0"/>
                <a:ea typeface="Times New Roman" panose="02020603050405020304" pitchFamily="18" charset="0"/>
              </a:rPr>
              <a:t>/</a:t>
            </a:r>
            <a:r>
              <a:rPr lang="en-US" dirty="0" err="1">
                <a:latin typeface="Calibri" panose="020F0502020204030204" pitchFamily="34" charset="0"/>
                <a:ea typeface="Times New Roman" panose="02020603050405020304" pitchFamily="18" charset="0"/>
              </a:rPr>
              <a:t>datos</a:t>
            </a:r>
            <a:r>
              <a:rPr lang="en-US" dirty="0">
                <a:latin typeface="Calibri" panose="020F0502020204030204" pitchFamily="34" charset="0"/>
                <a:ea typeface="Times New Roman" panose="02020603050405020304" pitchFamily="18" charset="0"/>
              </a:rPr>
              <a:t>-y-</a:t>
            </a:r>
            <a:r>
              <a:rPr lang="en-US" dirty="0" err="1">
                <a:latin typeface="Calibri" panose="020F0502020204030204" pitchFamily="34" charset="0"/>
                <a:ea typeface="Times New Roman" panose="02020603050405020304" pitchFamily="18" charset="0"/>
              </a:rPr>
              <a:t>ciencia</a:t>
            </a:r>
            <a:r>
              <a:rPr lang="en-US" dirty="0">
                <a:latin typeface="Calibri" panose="020F0502020204030204" pitchFamily="34" charset="0"/>
                <a:ea typeface="Times New Roman" panose="02020603050405020304" pitchFamily="18" charset="0"/>
              </a:rPr>
              <a:t>/machine-learning-supervisado-fundamentos-de-la-regresión-lineal-bbcb07fe7fd (Accessed: 12 May 2021).</a:t>
            </a:r>
            <a:endParaRPr lang="hu-HU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hu-HU" dirty="0"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16531139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F2C2FB18-3316-42C7-8DF9-AC133EA53D29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9522" y="162572"/>
            <a:ext cx="1874021" cy="125784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75450E1-BAA2-4BBE-BB3B-319429D2B809}"/>
              </a:ext>
            </a:extLst>
          </p:cNvPr>
          <p:cNvSpPr txBox="1"/>
          <p:nvPr/>
        </p:nvSpPr>
        <p:spPr>
          <a:xfrm>
            <a:off x="4879759" y="6391922"/>
            <a:ext cx="2432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 Ecuador Section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9B2DBD4-B4ED-48AE-B2D3-F19014230F34}"/>
              </a:ext>
            </a:extLst>
          </p:cNvPr>
          <p:cNvCxnSpPr>
            <a:endCxn id="5" idx="1"/>
          </p:cNvCxnSpPr>
          <p:nvPr/>
        </p:nvCxnSpPr>
        <p:spPr>
          <a:xfrm>
            <a:off x="363984" y="6576588"/>
            <a:ext cx="45157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61F97D5-0A19-4A31-810F-9D67BBB7D6C6}"/>
              </a:ext>
            </a:extLst>
          </p:cNvPr>
          <p:cNvCxnSpPr/>
          <p:nvPr/>
        </p:nvCxnSpPr>
        <p:spPr>
          <a:xfrm>
            <a:off x="7312240" y="6576588"/>
            <a:ext cx="45157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150B7D-CFE7-2C41-B6A0-29FA16E5C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399" y="6119130"/>
            <a:ext cx="2743200" cy="365125"/>
          </a:xfrm>
        </p:spPr>
        <p:txBody>
          <a:bodyPr/>
          <a:lstStyle/>
          <a:p>
            <a:pPr algn="ctr"/>
            <a:fld id="{7DB468E2-5709-401E-AE8D-AD107DB8572B}" type="slidenum">
              <a:rPr lang="en-US" smtClean="0"/>
              <a:pPr algn="ctr"/>
              <a:t>16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C60154-B3BF-0A4D-B05A-5090ECE2F9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1145" y="1004760"/>
            <a:ext cx="3737113" cy="1879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D4A2EC9-756D-8642-9DAF-A77191A93A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1145" y="2516060"/>
            <a:ext cx="4292600" cy="1892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060E0A8-B5C6-4747-AA25-9D5622655B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4744" y="1227838"/>
            <a:ext cx="4064000" cy="3048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96D97F3-0C03-A846-B4A8-3E5F3379C09F}"/>
              </a:ext>
            </a:extLst>
          </p:cNvPr>
          <p:cNvSpPr txBox="1"/>
          <p:nvPr/>
        </p:nvSpPr>
        <p:spPr>
          <a:xfrm>
            <a:off x="8186744" y="6068756"/>
            <a:ext cx="3641271" cy="461665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sz="2400" dirty="0">
                <a:solidFill>
                  <a:schemeClr val="bg1"/>
                </a:solidFill>
              </a:rPr>
              <a:t>Julio.murillo03@gmail.com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AC3299A-0CBD-2A41-9CD0-D4453E3AB99C}"/>
              </a:ext>
            </a:extLst>
          </p:cNvPr>
          <p:cNvSpPr txBox="1"/>
          <p:nvPr/>
        </p:nvSpPr>
        <p:spPr>
          <a:xfrm>
            <a:off x="3896139" y="5029505"/>
            <a:ext cx="38431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b="1" dirty="0"/>
              <a:t>LET’S CODE !!!</a:t>
            </a:r>
          </a:p>
        </p:txBody>
      </p:sp>
    </p:spTree>
    <p:extLst>
      <p:ext uri="{BB962C8B-B14F-4D97-AF65-F5344CB8AC3E}">
        <p14:creationId xmlns:p14="http://schemas.microsoft.com/office/powerpoint/2010/main" val="39907722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F2C2FB18-3316-42C7-8DF9-AC133EA53D29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9522" y="162572"/>
            <a:ext cx="1874021" cy="125784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75450E1-BAA2-4BBE-BB3B-319429D2B809}"/>
              </a:ext>
            </a:extLst>
          </p:cNvPr>
          <p:cNvSpPr txBox="1"/>
          <p:nvPr/>
        </p:nvSpPr>
        <p:spPr>
          <a:xfrm>
            <a:off x="4879759" y="6391922"/>
            <a:ext cx="2432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 Ecuador Section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9B2DBD4-B4ED-48AE-B2D3-F19014230F34}"/>
              </a:ext>
            </a:extLst>
          </p:cNvPr>
          <p:cNvCxnSpPr>
            <a:endCxn id="5" idx="1"/>
          </p:cNvCxnSpPr>
          <p:nvPr/>
        </p:nvCxnSpPr>
        <p:spPr>
          <a:xfrm>
            <a:off x="363984" y="6576588"/>
            <a:ext cx="45157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61F97D5-0A19-4A31-810F-9D67BBB7D6C6}"/>
              </a:ext>
            </a:extLst>
          </p:cNvPr>
          <p:cNvCxnSpPr/>
          <p:nvPr/>
        </p:nvCxnSpPr>
        <p:spPr>
          <a:xfrm>
            <a:off x="7312240" y="6576588"/>
            <a:ext cx="45157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09687E8-5EEA-9542-91A0-53A2918296DC}"/>
              </a:ext>
            </a:extLst>
          </p:cNvPr>
          <p:cNvSpPr txBox="1"/>
          <p:nvPr/>
        </p:nvSpPr>
        <p:spPr>
          <a:xfrm>
            <a:off x="2621871" y="529885"/>
            <a:ext cx="68718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2800" b="1" dirty="0">
                <a:latin typeface="Times" pitchFamily="2" charset="0"/>
              </a:rPr>
              <a:t>Contenido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85845F7-C3C7-714A-A0DC-42DADAFF67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686219" y="6007203"/>
            <a:ext cx="2743200" cy="365125"/>
          </a:xfrm>
        </p:spPr>
        <p:txBody>
          <a:bodyPr/>
          <a:lstStyle/>
          <a:p>
            <a:pPr algn="ctr"/>
            <a:fld id="{7DB468E2-5709-401E-AE8D-AD107DB8572B}" type="slidenum">
              <a:rPr lang="en-US" smtClean="0"/>
              <a:pPr algn="ctr"/>
              <a:t>2</a:t>
            </a:fld>
            <a:endParaRPr lang="en-US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3E0A2155-E8E3-5E46-8484-FF07086C6EE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37725467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11933DD3-D3E2-BC44-9DCA-6FA674B0A803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778" b="60000" l="24889" r="73778"/>
                    </a14:imgEffect>
                  </a14:imgLayer>
                </a14:imgProps>
              </a:ext>
            </a:extLst>
          </a:blip>
          <a:srcRect l="24001" t="12625" r="23428" b="39375"/>
          <a:stretch/>
        </p:blipFill>
        <p:spPr>
          <a:xfrm>
            <a:off x="2092620" y="959833"/>
            <a:ext cx="948348" cy="86588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5D3F3E2-E3E1-5543-BAC0-296F639556BF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20233" b="53785" l="57732" r="86211">
                        <a14:foregroundMark x1="66817" y1="25983" x2="66817" y2="25983"/>
                        <a14:foregroundMark x1="72036" y1="26419" x2="72680" y2="27147"/>
                        <a14:foregroundMark x1="78802" y1="28821" x2="81959" y2="36463"/>
                        <a14:foregroundMark x1="82152" y1="39738" x2="81572" y2="45269"/>
                        <a14:foregroundMark x1="66173" y1="24309" x2="66173" y2="24309"/>
                        <a14:foregroundMark x1="70168" y1="23362" x2="73131" y2="23362"/>
                        <a14:foregroundMark x1="75644" y1="24309" x2="75644" y2="24309"/>
                        <a14:foregroundMark x1="75838" y1="24527" x2="82410" y2="30932"/>
                        <a14:foregroundMark x1="82410" y1="31659" x2="84085" y2="39083"/>
                        <a14:foregroundMark x1="84085" y1="38792" x2="80477" y2="47380"/>
                        <a14:foregroundMark x1="80284" y1="47889" x2="71456" y2="52111"/>
                        <a14:foregroundMark x1="70361" y1="52402" x2="61727" y2="46434"/>
                        <a14:foregroundMark x1="61727" y1="46215" x2="59407" y2="35007"/>
                        <a14:foregroundMark x1="59214" y1="34789" x2="65335" y2="25255"/>
                        <a14:foregroundMark x1="65335" y1="25036" x2="70619" y2="24017"/>
                        <a14:foregroundMark x1="70619" y1="23799" x2="75000" y2="24527"/>
                        <a14:foregroundMark x1="74807" y1="26638" x2="77320" y2="29549"/>
                        <a14:foregroundMark x1="60696" y1="31441" x2="69716" y2="26929"/>
                        <a14:foregroundMark x1="60696" y1="40247" x2="62178" y2="32824"/>
                        <a14:foregroundMark x1="61920" y1="45269" x2="68299" y2="48836"/>
                        <a14:foregroundMark x1="70168" y1="49491" x2="78995" y2="45706"/>
                        <a14:foregroundMark x1="79832" y1="42358" x2="80477" y2="39083"/>
                        <a14:foregroundMark x1="75838" y1="38574" x2="74162" y2="32824"/>
                        <a14:foregroundMark x1="73518" y1="31659" x2="67397" y2="32824"/>
                        <a14:foregroundMark x1="67397" y1="32824" x2="65528" y2="38574"/>
                        <a14:foregroundMark x1="65528" y1="38355" x2="68492" y2="44760"/>
                        <a14:foregroundMark x1="68492" y1="44541" x2="74807" y2="44032"/>
                        <a14:foregroundMark x1="74807" y1="43595" x2="77126" y2="38792"/>
                        <a14:foregroundMark x1="77126" y1="38574" x2="75644" y2="34498"/>
                        <a14:foregroundMark x1="67010" y1="41921" x2="72874" y2="42868"/>
                        <a14:foregroundMark x1="71649" y1="39520" x2="71456" y2="36463"/>
                        <a14:foregroundMark x1="69974" y1="35007" x2="75000" y2="36681"/>
                        <a14:foregroundMark x1="74613" y1="37627" x2="68041" y2="40029"/>
                        <a14:foregroundMark x1="67397" y1="36681" x2="71649" y2="34061"/>
                        <a14:foregroundMark x1="67397" y1="26638" x2="75451" y2="27147"/>
                        <a14:foregroundMark x1="78415" y1="47380" x2="81765" y2="38064"/>
                        <a14:foregroundMark x1="71843" y1="50509" x2="62758" y2="43086"/>
                        <a14:foregroundMark x1="70619" y1="40684" x2="73325" y2="40684"/>
                      </a14:backgroundRemoval>
                    </a14:imgEffect>
                  </a14:imgLayer>
                </a14:imgProps>
              </a:ext>
            </a:extLst>
          </a:blip>
          <a:srcRect l="57729" t="20218" r="14236" b="46428"/>
          <a:stretch/>
        </p:blipFill>
        <p:spPr>
          <a:xfrm>
            <a:off x="2592721" y="1916138"/>
            <a:ext cx="886139" cy="93334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9F853E3-804C-0A46-B96B-C27F7B8D3EA8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26771" t="24800" r="26429" b="27115"/>
          <a:stretch/>
        </p:blipFill>
        <p:spPr>
          <a:xfrm>
            <a:off x="2806618" y="3057470"/>
            <a:ext cx="711998" cy="731559"/>
          </a:xfrm>
          <a:prstGeom prst="ellipse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D94C68F-D594-EE46-8CC1-9275B884763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651950" y="4160029"/>
            <a:ext cx="693818" cy="693818"/>
          </a:xfrm>
          <a:prstGeom prst="ellipse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A0F35AC-4014-8E4D-A602-62CF7FCA0D7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214768" y="5099576"/>
            <a:ext cx="704052" cy="713524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8266885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F2C2FB18-3316-42C7-8DF9-AC133EA53D29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9522" y="162572"/>
            <a:ext cx="1874021" cy="125784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75450E1-BAA2-4BBE-BB3B-319429D2B809}"/>
              </a:ext>
            </a:extLst>
          </p:cNvPr>
          <p:cNvSpPr txBox="1"/>
          <p:nvPr/>
        </p:nvSpPr>
        <p:spPr>
          <a:xfrm>
            <a:off x="4879759" y="6391922"/>
            <a:ext cx="2432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 Ecuador Section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9B2DBD4-B4ED-48AE-B2D3-F19014230F34}"/>
              </a:ext>
            </a:extLst>
          </p:cNvPr>
          <p:cNvCxnSpPr>
            <a:endCxn id="5" idx="1"/>
          </p:cNvCxnSpPr>
          <p:nvPr/>
        </p:nvCxnSpPr>
        <p:spPr>
          <a:xfrm>
            <a:off x="363984" y="6576588"/>
            <a:ext cx="45157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61F97D5-0A19-4A31-810F-9D67BBB7D6C6}"/>
              </a:ext>
            </a:extLst>
          </p:cNvPr>
          <p:cNvCxnSpPr/>
          <p:nvPr/>
        </p:nvCxnSpPr>
        <p:spPr>
          <a:xfrm>
            <a:off x="7312240" y="6576588"/>
            <a:ext cx="45157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D461FFCD-E8AC-7249-998A-87DA9A1A62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1871" y="1000239"/>
            <a:ext cx="5600700" cy="51531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09687E8-5EEA-9542-91A0-53A2918296DC}"/>
              </a:ext>
            </a:extLst>
          </p:cNvPr>
          <p:cNvSpPr txBox="1"/>
          <p:nvPr/>
        </p:nvSpPr>
        <p:spPr>
          <a:xfrm>
            <a:off x="2660051" y="423159"/>
            <a:ext cx="68718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2800" b="1" dirty="0">
                <a:latin typeface="Times" pitchFamily="2" charset="0"/>
              </a:rPr>
              <a:t>Algoritmos usando en Geociencias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16E1C4C-14A0-5B42-8B8C-2E997939A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399" y="6063166"/>
            <a:ext cx="2743200" cy="365125"/>
          </a:xfrm>
        </p:spPr>
        <p:txBody>
          <a:bodyPr/>
          <a:lstStyle/>
          <a:p>
            <a:pPr algn="ctr"/>
            <a:fld id="{7DB468E2-5709-401E-AE8D-AD107DB8572B}" type="slidenum">
              <a:rPr lang="en-US" smtClean="0"/>
              <a:pPr algn="ctr"/>
              <a:t>3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6C766F-90CD-5D42-BDA7-38F8911E65B9}"/>
              </a:ext>
            </a:extLst>
          </p:cNvPr>
          <p:cNvSpPr/>
          <p:nvPr/>
        </p:nvSpPr>
        <p:spPr>
          <a:xfrm>
            <a:off x="8210172" y="4564499"/>
            <a:ext cx="361784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  <a:tabLst>
                <a:tab pos="1574800" algn="l"/>
              </a:tabLst>
            </a:pPr>
            <a:r>
              <a:rPr lang="hu-HU" b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Source</a:t>
            </a:r>
            <a:r>
              <a:rPr lang="hu-HU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:</a:t>
            </a:r>
            <a:r>
              <a:rPr lang="hu-HU" dirty="0">
                <a:latin typeface="Times New Roman" panose="02020603050405020304" pitchFamily="18" charset="0"/>
                <a:ea typeface="Times New Roman" panose="02020603050405020304" pitchFamily="18" charset="0"/>
              </a:rPr>
              <a:t> The most </a:t>
            </a:r>
            <a:r>
              <a:rPr lang="hu-HU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used</a:t>
            </a:r>
            <a:r>
              <a:rPr lang="hu-HU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hu-HU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Machine</a:t>
            </a:r>
            <a:r>
              <a:rPr lang="hu-HU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hu-HU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Learning</a:t>
            </a:r>
            <a:r>
              <a:rPr lang="hu-HU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hu-HU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Algorithms</a:t>
            </a:r>
            <a:r>
              <a:rPr lang="hu-HU" dirty="0">
                <a:latin typeface="Times New Roman" panose="02020603050405020304" pitchFamily="18" charset="0"/>
                <a:ea typeface="Times New Roman" panose="02020603050405020304" pitchFamily="18" charset="0"/>
              </a:rPr>
              <a:t> in </a:t>
            </a:r>
            <a:r>
              <a:rPr lang="hu-HU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the</a:t>
            </a:r>
            <a:r>
              <a:rPr lang="hu-HU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hu-HU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Petroleum</a:t>
            </a:r>
            <a:r>
              <a:rPr lang="hu-HU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hu-HU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Engineering</a:t>
            </a:r>
            <a:r>
              <a:rPr lang="hu-HU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hu-HU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by</a:t>
            </a:r>
            <a:r>
              <a:rPr lang="hu-HU" dirty="0">
                <a:latin typeface="Times New Roman" panose="02020603050405020304" pitchFamily="18" charset="0"/>
                <a:ea typeface="Times New Roman" panose="02020603050405020304" pitchFamily="18" charset="0"/>
              </a:rPr>
              <a:t> Alfonso R. </a:t>
            </a:r>
            <a:r>
              <a:rPr lang="hu-HU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Reyes</a:t>
            </a:r>
            <a:r>
              <a:rPr lang="hu-HU" dirty="0">
                <a:latin typeface="Times New Roman" panose="02020603050405020304" pitchFamily="18" charset="0"/>
                <a:ea typeface="Times New Roman" panose="02020603050405020304" pitchFamily="18" charset="0"/>
              </a:rPr>
              <a:t> - 2018.</a:t>
            </a:r>
          </a:p>
        </p:txBody>
      </p:sp>
    </p:spTree>
    <p:extLst>
      <p:ext uri="{BB962C8B-B14F-4D97-AF65-F5344CB8AC3E}">
        <p14:creationId xmlns:p14="http://schemas.microsoft.com/office/powerpoint/2010/main" val="8298182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F2C2FB18-3316-42C7-8DF9-AC133EA53D29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9522" y="162572"/>
            <a:ext cx="1874021" cy="125784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75450E1-BAA2-4BBE-BB3B-319429D2B809}"/>
              </a:ext>
            </a:extLst>
          </p:cNvPr>
          <p:cNvSpPr txBox="1"/>
          <p:nvPr/>
        </p:nvSpPr>
        <p:spPr>
          <a:xfrm>
            <a:off x="4879759" y="6391922"/>
            <a:ext cx="2432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 Ecuador Section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9B2DBD4-B4ED-48AE-B2D3-F19014230F34}"/>
              </a:ext>
            </a:extLst>
          </p:cNvPr>
          <p:cNvCxnSpPr>
            <a:endCxn id="5" idx="1"/>
          </p:cNvCxnSpPr>
          <p:nvPr/>
        </p:nvCxnSpPr>
        <p:spPr>
          <a:xfrm>
            <a:off x="363984" y="6576588"/>
            <a:ext cx="45157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61F97D5-0A19-4A31-810F-9D67BBB7D6C6}"/>
              </a:ext>
            </a:extLst>
          </p:cNvPr>
          <p:cNvCxnSpPr/>
          <p:nvPr/>
        </p:nvCxnSpPr>
        <p:spPr>
          <a:xfrm>
            <a:off x="7312240" y="6576588"/>
            <a:ext cx="45157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ED0D80E4-F320-0A48-BCFF-52C4C9885E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1527" y="1013776"/>
            <a:ext cx="7473112" cy="521322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6104263-1D36-744C-8E50-F6368BA7C026}"/>
              </a:ext>
            </a:extLst>
          </p:cNvPr>
          <p:cNvSpPr txBox="1"/>
          <p:nvPr/>
        </p:nvSpPr>
        <p:spPr>
          <a:xfrm>
            <a:off x="2532743" y="71519"/>
            <a:ext cx="68718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2800" b="1" dirty="0">
                <a:latin typeface="Times" pitchFamily="2" charset="0"/>
              </a:rPr>
              <a:t>Machine </a:t>
            </a:r>
            <a:r>
              <a:rPr lang="es-ES_tradnl" sz="2800" b="1" dirty="0" err="1">
                <a:latin typeface="Times" pitchFamily="2" charset="0"/>
              </a:rPr>
              <a:t>Learning</a:t>
            </a:r>
            <a:r>
              <a:rPr lang="es-ES_tradnl" sz="2800" b="1" dirty="0">
                <a:latin typeface="Times" pitchFamily="2" charset="0"/>
              </a:rPr>
              <a:t>  </a:t>
            </a:r>
          </a:p>
          <a:p>
            <a:pPr algn="ctr"/>
            <a:r>
              <a:rPr lang="es-ES_tradnl" sz="2800" b="1" dirty="0">
                <a:latin typeface="Times" pitchFamily="2" charset="0"/>
              </a:rPr>
              <a:t>Mapa de Algoritmos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16E2139-8B9D-FA4D-ACF9-4FB0004D2C0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037" b="51113"/>
          <a:stretch/>
        </p:blipFill>
        <p:spPr>
          <a:xfrm>
            <a:off x="5816600" y="1987110"/>
            <a:ext cx="6011415" cy="4022786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BE03A79-58C4-4344-B9A1-AB5AB0AB5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399" y="6062077"/>
            <a:ext cx="2743200" cy="365125"/>
          </a:xfrm>
        </p:spPr>
        <p:txBody>
          <a:bodyPr/>
          <a:lstStyle/>
          <a:p>
            <a:pPr algn="ctr"/>
            <a:fld id="{7DB468E2-5709-401E-AE8D-AD107DB8572B}" type="slidenum">
              <a:rPr lang="en-US" smtClean="0"/>
              <a:pPr algn="ctr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102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F2C2FB18-3316-42C7-8DF9-AC133EA53D29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9522" y="162572"/>
            <a:ext cx="1874021" cy="125784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75450E1-BAA2-4BBE-BB3B-319429D2B809}"/>
              </a:ext>
            </a:extLst>
          </p:cNvPr>
          <p:cNvSpPr txBox="1"/>
          <p:nvPr/>
        </p:nvSpPr>
        <p:spPr>
          <a:xfrm>
            <a:off x="4879759" y="6391922"/>
            <a:ext cx="2432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 Ecuador Section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9B2DBD4-B4ED-48AE-B2D3-F19014230F34}"/>
              </a:ext>
            </a:extLst>
          </p:cNvPr>
          <p:cNvCxnSpPr>
            <a:endCxn id="5" idx="1"/>
          </p:cNvCxnSpPr>
          <p:nvPr/>
        </p:nvCxnSpPr>
        <p:spPr>
          <a:xfrm>
            <a:off x="363984" y="6576588"/>
            <a:ext cx="45157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61F97D5-0A19-4A31-810F-9D67BBB7D6C6}"/>
              </a:ext>
            </a:extLst>
          </p:cNvPr>
          <p:cNvCxnSpPr/>
          <p:nvPr/>
        </p:nvCxnSpPr>
        <p:spPr>
          <a:xfrm>
            <a:off x="7312240" y="6576588"/>
            <a:ext cx="45157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34D76D0-BB9E-2443-AF34-D90A90507939}"/>
              </a:ext>
            </a:extLst>
          </p:cNvPr>
          <p:cNvSpPr txBox="1"/>
          <p:nvPr/>
        </p:nvSpPr>
        <p:spPr>
          <a:xfrm>
            <a:off x="3655053" y="465384"/>
            <a:ext cx="48818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2800" b="1" dirty="0">
                <a:latin typeface="Times" pitchFamily="2" charset="0"/>
              </a:rPr>
              <a:t>¿¿¿</a:t>
            </a:r>
            <a:r>
              <a:rPr lang="es-ES_tradnl" sz="2800" b="1" dirty="0" err="1">
                <a:latin typeface="Times" pitchFamily="2" charset="0"/>
              </a:rPr>
              <a:t>Bias</a:t>
            </a:r>
            <a:r>
              <a:rPr lang="es-ES_tradnl" sz="2800" b="1" dirty="0">
                <a:latin typeface="Times" pitchFamily="2" charset="0"/>
              </a:rPr>
              <a:t> &amp; </a:t>
            </a:r>
            <a:r>
              <a:rPr lang="es-ES_tradnl" sz="2800" b="1" dirty="0" err="1">
                <a:latin typeface="Times" pitchFamily="2" charset="0"/>
              </a:rPr>
              <a:t>Variance</a:t>
            </a:r>
            <a:r>
              <a:rPr lang="es-ES_tradnl" sz="2800" b="1" dirty="0">
                <a:latin typeface="Times" pitchFamily="2" charset="0"/>
              </a:rPr>
              <a:t>…???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40B4926-467A-A047-BC74-55958DD02E94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592" y="2139589"/>
            <a:ext cx="6575812" cy="275189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94400CC-CD5B-BD46-A1A9-0B7DEC5A11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7232" y="1686030"/>
            <a:ext cx="4995808" cy="374685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D60459A-98B4-AF4D-A3C0-9F405517AC85}"/>
              </a:ext>
            </a:extLst>
          </p:cNvPr>
          <p:cNvSpPr/>
          <p:nvPr/>
        </p:nvSpPr>
        <p:spPr>
          <a:xfrm rot="16200000">
            <a:off x="-2157786" y="3285468"/>
            <a:ext cx="505540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r>
              <a:rPr lang="es-ES" sz="9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Source</a:t>
            </a:r>
            <a:r>
              <a:rPr lang="es-ES" sz="9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: </a:t>
            </a:r>
            <a:r>
              <a:rPr lang="en-US" sz="900" dirty="0">
                <a:latin typeface="Calibri" panose="020F0502020204030204" pitchFamily="34" charset="0"/>
                <a:ea typeface="Times New Roman" panose="02020603050405020304" pitchFamily="18" charset="0"/>
              </a:rPr>
              <a:t>Ma, Y. Z. (Schlumberger) (2019) </a:t>
            </a:r>
            <a:r>
              <a:rPr lang="en-US" sz="900" i="1" dirty="0">
                <a:latin typeface="Calibri" panose="020F0502020204030204" pitchFamily="34" charset="0"/>
                <a:ea typeface="Times New Roman" panose="02020603050405020304" pitchFamily="18" charset="0"/>
              </a:rPr>
              <a:t>Quantitative Geosciences: Data Analytics, </a:t>
            </a:r>
            <a:r>
              <a:rPr lang="en-US" sz="900" i="1" dirty="0" err="1">
                <a:latin typeface="Calibri" panose="020F0502020204030204" pitchFamily="34" charset="0"/>
                <a:ea typeface="Times New Roman" panose="02020603050405020304" pitchFamily="18" charset="0"/>
              </a:rPr>
              <a:t>Geostatistics</a:t>
            </a:r>
            <a:r>
              <a:rPr lang="en-US" sz="900" i="1" dirty="0">
                <a:latin typeface="Calibri" panose="020F0502020204030204" pitchFamily="34" charset="0"/>
                <a:ea typeface="Times New Roman" panose="02020603050405020304" pitchFamily="18" charset="0"/>
              </a:rPr>
              <a:t>, Reservoir Characterization and Modeling</a:t>
            </a:r>
            <a:r>
              <a:rPr lang="en-US" sz="900" dirty="0">
                <a:latin typeface="Calibri" panose="020F0502020204030204" pitchFamily="34" charset="0"/>
                <a:ea typeface="Times New Roman" panose="02020603050405020304" pitchFamily="18" charset="0"/>
              </a:rPr>
              <a:t>, </a:t>
            </a:r>
            <a:r>
              <a:rPr lang="en-US" sz="900" i="1" dirty="0">
                <a:latin typeface="Calibri" panose="020F0502020204030204" pitchFamily="34" charset="0"/>
                <a:ea typeface="Times New Roman" panose="02020603050405020304" pitchFamily="18" charset="0"/>
              </a:rPr>
              <a:t>Quantitative Geosciences: Data Analytics, </a:t>
            </a:r>
            <a:r>
              <a:rPr lang="en-US" sz="900" i="1" dirty="0" err="1">
                <a:latin typeface="Calibri" panose="020F0502020204030204" pitchFamily="34" charset="0"/>
                <a:ea typeface="Times New Roman" panose="02020603050405020304" pitchFamily="18" charset="0"/>
              </a:rPr>
              <a:t>Geostatistics</a:t>
            </a:r>
            <a:r>
              <a:rPr lang="en-US" sz="900" i="1" dirty="0">
                <a:latin typeface="Calibri" panose="020F0502020204030204" pitchFamily="34" charset="0"/>
                <a:ea typeface="Times New Roman" panose="02020603050405020304" pitchFamily="18" charset="0"/>
              </a:rPr>
              <a:t>, Reservoir Characterization and Modeling</a:t>
            </a:r>
            <a:r>
              <a:rPr lang="en-US" sz="900" dirty="0">
                <a:latin typeface="Calibri" panose="020F0502020204030204" pitchFamily="34" charset="0"/>
                <a:ea typeface="Times New Roman" panose="02020603050405020304" pitchFamily="18" charset="0"/>
              </a:rPr>
              <a:t>. Denver, CO, USA: Springer. Pg. 158. International Publishing. </a:t>
            </a:r>
            <a:r>
              <a:rPr lang="en-US" sz="900" dirty="0" err="1">
                <a:latin typeface="Calibri" panose="020F0502020204030204" pitchFamily="34" charset="0"/>
                <a:ea typeface="Times New Roman" panose="02020603050405020304" pitchFamily="18" charset="0"/>
              </a:rPr>
              <a:t>doi</a:t>
            </a:r>
            <a:r>
              <a:rPr lang="en-US" sz="900" dirty="0">
                <a:latin typeface="Calibri" panose="020F0502020204030204" pitchFamily="34" charset="0"/>
                <a:ea typeface="Times New Roman" panose="02020603050405020304" pitchFamily="18" charset="0"/>
              </a:rPr>
              <a:t>: 10.1007/978-3-030-17860-4.</a:t>
            </a:r>
            <a:endParaRPr lang="hu-HU" sz="9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EA283439-23BB-4A44-ACD3-75E89318E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399" y="6070928"/>
            <a:ext cx="2743200" cy="365125"/>
          </a:xfrm>
        </p:spPr>
        <p:txBody>
          <a:bodyPr/>
          <a:lstStyle/>
          <a:p>
            <a:pPr algn="ctr"/>
            <a:fld id="{7DB468E2-5709-401E-AE8D-AD107DB8572B}" type="slidenum">
              <a:rPr lang="en-US" smtClean="0"/>
              <a:pPr algn="ctr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57476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F2C2FB18-3316-42C7-8DF9-AC133EA53D29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9522" y="162572"/>
            <a:ext cx="1874021" cy="125784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75450E1-BAA2-4BBE-BB3B-319429D2B809}"/>
              </a:ext>
            </a:extLst>
          </p:cNvPr>
          <p:cNvSpPr txBox="1"/>
          <p:nvPr/>
        </p:nvSpPr>
        <p:spPr>
          <a:xfrm>
            <a:off x="4879759" y="6391922"/>
            <a:ext cx="2432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 Ecuador Section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9B2DBD4-B4ED-48AE-B2D3-F19014230F34}"/>
              </a:ext>
            </a:extLst>
          </p:cNvPr>
          <p:cNvCxnSpPr>
            <a:endCxn id="5" idx="1"/>
          </p:cNvCxnSpPr>
          <p:nvPr/>
        </p:nvCxnSpPr>
        <p:spPr>
          <a:xfrm>
            <a:off x="363984" y="6576588"/>
            <a:ext cx="45157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61F97D5-0A19-4A31-810F-9D67BBB7D6C6}"/>
              </a:ext>
            </a:extLst>
          </p:cNvPr>
          <p:cNvCxnSpPr/>
          <p:nvPr/>
        </p:nvCxnSpPr>
        <p:spPr>
          <a:xfrm>
            <a:off x="7312240" y="6576588"/>
            <a:ext cx="45157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567F4DC-7132-D94F-89E6-DB7C48438CE0}"/>
              </a:ext>
            </a:extLst>
          </p:cNvPr>
          <p:cNvSpPr txBox="1"/>
          <p:nvPr/>
        </p:nvSpPr>
        <p:spPr>
          <a:xfrm>
            <a:off x="3446556" y="483947"/>
            <a:ext cx="52988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2800" b="1" dirty="0">
                <a:latin typeface="Times" pitchFamily="2" charset="0"/>
              </a:rPr>
              <a:t>¿¿¿Que es una regresión…???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9C56433-36E4-D747-92D8-9EE79C17B4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662" b="98479" l="1571" r="98429">
                        <a14:foregroundMark x1="45550" y1="82510" x2="45550" y2="82510"/>
                        <a14:foregroundMark x1="10995" y1="78327" x2="10995" y2="78327"/>
                        <a14:foregroundMark x1="19895" y1="82129" x2="19895" y2="82129"/>
                        <a14:foregroundMark x1="26702" y1="84411" x2="26702" y2="84411"/>
                        <a14:foregroundMark x1="29843" y1="80608" x2="29843" y2="80608"/>
                        <a14:foregroundMark x1="73822" y1="84791" x2="73822" y2="84791"/>
                        <a14:foregroundMark x1="78534" y1="83650" x2="78534" y2="83650"/>
                        <a14:foregroundMark x1="81675" y1="80228" x2="81675" y2="80228"/>
                        <a14:foregroundMark x1="89005" y1="79848" x2="89005" y2="79848"/>
                        <a14:foregroundMark x1="49215" y1="73004" x2="49215" y2="73004"/>
                        <a14:foregroundMark x1="53927" y1="66540" x2="53927" y2="66540"/>
                        <a14:foregroundMark x1="40314" y1="66540" x2="40314" y2="66540"/>
                        <a14:foregroundMark x1="39791" y1="72243" x2="39791" y2="72243"/>
                        <a14:foregroundMark x1="82723" y1="76806" x2="82723" y2="76806"/>
                        <a14:foregroundMark x1="11518" y1="78707" x2="11518" y2="78707"/>
                        <a14:foregroundMark x1="15183" y1="74144" x2="15183" y2="74144"/>
                        <a14:foregroundMark x1="82199" y1="72243" x2="82199" y2="7224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647633" y="354766"/>
            <a:ext cx="1351020" cy="186030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5E961A3-5E03-684B-8B27-5B04A10BD85B}"/>
              </a:ext>
            </a:extLst>
          </p:cNvPr>
          <p:cNvSpPr txBox="1"/>
          <p:nvPr/>
        </p:nvSpPr>
        <p:spPr>
          <a:xfrm>
            <a:off x="533400" y="1284919"/>
            <a:ext cx="5969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_tradnl" sz="2400" dirty="0">
                <a:latin typeface="Times" pitchFamily="2" charset="0"/>
              </a:rPr>
              <a:t>Es una importante herramienta que nos permite predecir una variable ”y” a partir de una o varias variables ”x” conocidas.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FEE839B-43F4-0643-9341-E6634FC3EE7B}"/>
              </a:ext>
            </a:extLst>
          </p:cNvPr>
          <p:cNvSpPr txBox="1"/>
          <p:nvPr/>
        </p:nvSpPr>
        <p:spPr>
          <a:xfrm>
            <a:off x="664592" y="2689234"/>
            <a:ext cx="59690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_tradnl" sz="2400" dirty="0">
                <a:latin typeface="Times" pitchFamily="2" charset="0"/>
              </a:rPr>
              <a:t>Variables importantes dentro del </a:t>
            </a:r>
            <a:r>
              <a:rPr lang="es-ES_tradnl" sz="2400" dirty="0" err="1">
                <a:latin typeface="Times" pitchFamily="2" charset="0"/>
              </a:rPr>
              <a:t>Oil</a:t>
            </a:r>
            <a:r>
              <a:rPr lang="es-ES_tradnl" sz="2400" dirty="0">
                <a:latin typeface="Times" pitchFamily="2" charset="0"/>
              </a:rPr>
              <a:t> &amp; Gas: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_tradnl" sz="2400" dirty="0">
                <a:latin typeface="Times" pitchFamily="2" charset="0"/>
              </a:rPr>
              <a:t>Porosidad.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_tradnl" sz="2400" dirty="0">
                <a:latin typeface="Times" pitchFamily="2" charset="0"/>
              </a:rPr>
              <a:t>Permeabilidad.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_tradnl" sz="2400" dirty="0" err="1">
                <a:latin typeface="Times" pitchFamily="2" charset="0"/>
              </a:rPr>
              <a:t>Sw</a:t>
            </a:r>
            <a:r>
              <a:rPr lang="es-ES_tradnl" sz="2400" dirty="0">
                <a:latin typeface="Times" pitchFamily="2" charset="0"/>
              </a:rPr>
              <a:t> &amp; So.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_tradnl" sz="2400" dirty="0">
                <a:latin typeface="Times" pitchFamily="2" charset="0"/>
              </a:rPr>
              <a:t>Litología (tipos de rocas).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_tradnl" sz="2400" dirty="0">
                <a:latin typeface="Times" pitchFamily="2" charset="0"/>
              </a:rPr>
              <a:t>Predicciones de reservas y producción.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_tradnl" sz="2400" dirty="0">
                <a:latin typeface="Times" pitchFamily="2" charset="0"/>
              </a:rPr>
              <a:t>Predicciones de pegas de tuberías.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_tradnl" sz="2400" dirty="0">
                <a:latin typeface="Times" pitchFamily="2" charset="0"/>
              </a:rPr>
              <a:t>Predicciones de Mantenimientos (Workover).</a:t>
            </a:r>
          </a:p>
          <a:p>
            <a:pPr algn="just"/>
            <a:endParaRPr lang="es-ES_tradnl" sz="2400" dirty="0">
              <a:latin typeface="Times" pitchFamily="2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s-ES_tradnl" sz="2400" dirty="0">
              <a:latin typeface="Times" pitchFamily="2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505F87F-A85D-2841-B9F1-2FBE524E3AB8}"/>
              </a:ext>
            </a:extLst>
          </p:cNvPr>
          <p:cNvGrpSpPr/>
          <p:nvPr/>
        </p:nvGrpSpPr>
        <p:grpSpPr>
          <a:xfrm>
            <a:off x="6633592" y="2288661"/>
            <a:ext cx="5325679" cy="3419684"/>
            <a:chOff x="2824572" y="1209610"/>
            <a:chExt cx="6804727" cy="468408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3A0231AC-D3FB-634E-B167-09AF0DB82F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658" t="7793" r="8937"/>
            <a:stretch/>
          </p:blipFill>
          <p:spPr>
            <a:xfrm>
              <a:off x="2892832" y="1209610"/>
              <a:ext cx="6736467" cy="4684081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727E351-5340-B446-A7EB-0911860AC218}"/>
                </a:ext>
              </a:extLst>
            </p:cNvPr>
            <p:cNvSpPr txBox="1"/>
            <p:nvPr/>
          </p:nvSpPr>
          <p:spPr>
            <a:xfrm rot="16200000">
              <a:off x="1803073" y="3088857"/>
              <a:ext cx="2396925" cy="353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200" dirty="0"/>
                <a:t>Core Permeability (</a:t>
              </a:r>
              <a:r>
                <a:rPr lang="en-CA" sz="1200" dirty="0" err="1"/>
                <a:t>mD</a:t>
              </a:r>
              <a:r>
                <a:rPr lang="en-CA" sz="1200" dirty="0"/>
                <a:t>)</a:t>
              </a:r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5CF37081-FF40-E24A-A675-81B68882A47F}"/>
              </a:ext>
            </a:extLst>
          </p:cNvPr>
          <p:cNvSpPr/>
          <p:nvPr/>
        </p:nvSpPr>
        <p:spPr>
          <a:xfrm>
            <a:off x="6985284" y="5708345"/>
            <a:ext cx="5169685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sz="105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McDonald, A. (2020) </a:t>
            </a:r>
            <a:r>
              <a:rPr lang="en-US" sz="105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Porosity-Permeability Relationships Using Linear Regression in Python</a:t>
            </a:r>
            <a:r>
              <a:rPr lang="en-US" sz="105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05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Towards Data Science</a:t>
            </a:r>
            <a:r>
              <a:rPr lang="en-US" sz="105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Available at: https://</a:t>
            </a:r>
            <a:r>
              <a:rPr lang="en-US" sz="105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towardsdatascience.com</a:t>
            </a:r>
            <a:r>
              <a:rPr lang="en-US" sz="105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/porosity-permeability-relationships-using-linear-regression-in-python-eef406dc6997 (Accessed: 18 May 2021).</a:t>
            </a:r>
            <a:endParaRPr lang="hu-HU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48BCC6-9655-354F-8774-4E6659AE62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399" y="6070384"/>
            <a:ext cx="2743200" cy="365125"/>
          </a:xfrm>
        </p:spPr>
        <p:txBody>
          <a:bodyPr/>
          <a:lstStyle/>
          <a:p>
            <a:pPr algn="ctr"/>
            <a:fld id="{7DB468E2-5709-401E-AE8D-AD107DB8572B}" type="slidenum">
              <a:rPr lang="en-US" smtClean="0"/>
              <a:pPr algn="ctr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90220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F2C2FB18-3316-42C7-8DF9-AC133EA53D29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9522" y="162572"/>
            <a:ext cx="1874021" cy="125784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75450E1-BAA2-4BBE-BB3B-319429D2B809}"/>
              </a:ext>
            </a:extLst>
          </p:cNvPr>
          <p:cNvSpPr txBox="1"/>
          <p:nvPr/>
        </p:nvSpPr>
        <p:spPr>
          <a:xfrm>
            <a:off x="4879759" y="6391922"/>
            <a:ext cx="2432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 Ecuador Section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9B2DBD4-B4ED-48AE-B2D3-F19014230F34}"/>
              </a:ext>
            </a:extLst>
          </p:cNvPr>
          <p:cNvCxnSpPr>
            <a:endCxn id="5" idx="1"/>
          </p:cNvCxnSpPr>
          <p:nvPr/>
        </p:nvCxnSpPr>
        <p:spPr>
          <a:xfrm>
            <a:off x="363984" y="6576588"/>
            <a:ext cx="45157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61F97D5-0A19-4A31-810F-9D67BBB7D6C6}"/>
              </a:ext>
            </a:extLst>
          </p:cNvPr>
          <p:cNvCxnSpPr/>
          <p:nvPr/>
        </p:nvCxnSpPr>
        <p:spPr>
          <a:xfrm>
            <a:off x="7312240" y="6576588"/>
            <a:ext cx="45157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82E6CE2-ABFC-224A-9C93-4CDAACA7BD0D}"/>
              </a:ext>
            </a:extLst>
          </p:cNvPr>
          <p:cNvSpPr txBox="1"/>
          <p:nvPr/>
        </p:nvSpPr>
        <p:spPr>
          <a:xfrm>
            <a:off x="2499730" y="395667"/>
            <a:ext cx="68718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2800" b="1" dirty="0">
                <a:latin typeface="Times" pitchFamily="2" charset="0"/>
              </a:rPr>
              <a:t>Tipos de Regresiones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58B2A9-6C29-0B47-8AB9-C8990ADB5513}"/>
              </a:ext>
            </a:extLst>
          </p:cNvPr>
          <p:cNvSpPr txBox="1"/>
          <p:nvPr/>
        </p:nvSpPr>
        <p:spPr>
          <a:xfrm>
            <a:off x="664592" y="1420418"/>
            <a:ext cx="3512192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s-ES_tradnl" sz="2000" b="1" dirty="0">
                <a:latin typeface="Times" pitchFamily="2" charset="0"/>
              </a:rPr>
              <a:t>Regresión lineal Múltiple</a:t>
            </a:r>
          </a:p>
          <a:p>
            <a:endParaRPr lang="es-ES_tradnl" sz="2000" b="1" dirty="0">
              <a:latin typeface="Times" pitchFamily="2" charset="0"/>
            </a:endParaRPr>
          </a:p>
          <a:p>
            <a:pPr algn="just"/>
            <a:r>
              <a:rPr lang="es-ES_tradnl" sz="2000" dirty="0">
                <a:latin typeface="Times" pitchFamily="2" charset="0"/>
              </a:rPr>
              <a:t>Uno de los métodos mas sencillos de aplicar cuando tenemos mas de dos variables con cierta correlación con la variable respuesta (output)</a:t>
            </a:r>
          </a:p>
          <a:p>
            <a:pPr algn="just"/>
            <a:r>
              <a:rPr lang="es-ES_tradnl" sz="2000" b="1" dirty="0">
                <a:latin typeface="Times" pitchFamily="2" charset="0"/>
              </a:rPr>
              <a:t>Consideraciones:</a:t>
            </a:r>
          </a:p>
          <a:p>
            <a:pPr marL="342900" indent="-342900" algn="just">
              <a:buFontTx/>
              <a:buChar char="-"/>
            </a:pPr>
            <a:r>
              <a:rPr lang="es-ES_tradnl" sz="2000" dirty="0">
                <a:latin typeface="Times" pitchFamily="2" charset="0"/>
              </a:rPr>
              <a:t>Es susceptible al efecto de colinearidad.</a:t>
            </a:r>
          </a:p>
          <a:p>
            <a:pPr marL="342900" indent="-342900" algn="just">
              <a:buFontTx/>
              <a:buChar char="-"/>
            </a:pPr>
            <a:r>
              <a:rPr lang="es-ES_tradnl" sz="2000" dirty="0" err="1">
                <a:latin typeface="Times" pitchFamily="2" charset="0"/>
              </a:rPr>
              <a:t>Sencible</a:t>
            </a:r>
            <a:r>
              <a:rPr lang="es-ES_tradnl" sz="2000" dirty="0">
                <a:latin typeface="Times" pitchFamily="2" charset="0"/>
              </a:rPr>
              <a:t> a valores atípicos (</a:t>
            </a:r>
            <a:r>
              <a:rPr lang="es-ES_tradnl" sz="2000" dirty="0" err="1">
                <a:latin typeface="Times" pitchFamily="2" charset="0"/>
              </a:rPr>
              <a:t>ourliers</a:t>
            </a:r>
            <a:r>
              <a:rPr lang="es-ES_tradnl" sz="2000" dirty="0">
                <a:latin typeface="Times" pitchFamily="2" charset="0"/>
              </a:rPr>
              <a:t>).</a:t>
            </a:r>
          </a:p>
          <a:p>
            <a:pPr algn="just"/>
            <a:endParaRPr lang="es-ES_tradnl" sz="2400" b="1" dirty="0">
              <a:latin typeface="Times" pitchFamily="2" charset="0"/>
            </a:endParaRPr>
          </a:p>
          <a:p>
            <a:pPr algn="just"/>
            <a:endParaRPr lang="es-ES_tradnl" sz="2400" b="1" dirty="0">
              <a:latin typeface="Times" pitchFamily="2" charset="0"/>
            </a:endParaRPr>
          </a:p>
          <a:p>
            <a:pPr algn="just"/>
            <a:endParaRPr lang="es-ES_tradnl" sz="2400" b="1" dirty="0">
              <a:latin typeface="Times" pitchFamily="2" charset="0"/>
            </a:endParaRPr>
          </a:p>
          <a:p>
            <a:pPr algn="just"/>
            <a:endParaRPr lang="es-ES_tradnl" sz="2400" b="1" dirty="0">
              <a:latin typeface="Times" pitchFamily="2" charset="0"/>
            </a:endParaRPr>
          </a:p>
        </p:txBody>
      </p:sp>
      <p:pic>
        <p:nvPicPr>
          <p:cNvPr id="1025" name="Picture 2" descr="/var/folders/gw/3hvnm90576lbjn2p24xt5p5c0000gn/T/com.microsoft.Word/WebArchiveCopyPasteTempFiles/1*uqZFeQ0MlZ8nhaX2c4bAWw.png">
            <a:extLst>
              <a:ext uri="{FF2B5EF4-FFF2-40B4-BE49-F238E27FC236}">
                <a16:creationId xmlns:a16="http://schemas.microsoft.com/office/drawing/2014/main" id="{0801258B-B8E1-0648-A6DC-EA35CB79AA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5826" y="3120409"/>
            <a:ext cx="3359704" cy="3201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9403DF3-7183-E443-9E83-0E9542EF10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0078" y="1467651"/>
            <a:ext cx="3251200" cy="160295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7623E46-7C16-D14A-A6A9-2D9397828C28}"/>
              </a:ext>
            </a:extLst>
          </p:cNvPr>
          <p:cNvSpPr/>
          <p:nvPr/>
        </p:nvSpPr>
        <p:spPr>
          <a:xfrm>
            <a:off x="7510508" y="5506581"/>
            <a:ext cx="431750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Lorenzen, R. (2018) ‘Multivariate linear regression of sonic logs on petrophysical logs for detailed reservoir characterization in producing fields’, Interpretation, 6(3), pp. T543–T553. </a:t>
            </a:r>
            <a:r>
              <a:rPr lang="en-US" sz="1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doi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10.1190/INT-2018-0030.1.</a:t>
            </a:r>
            <a:endParaRPr lang="hu-HU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20BD6A6-60CD-5846-ABF0-1E01BDA6AA3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3726"/>
          <a:stretch/>
        </p:blipFill>
        <p:spPr>
          <a:xfrm>
            <a:off x="7669782" y="1706210"/>
            <a:ext cx="3800690" cy="3561361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DDF4B75-D4BC-444C-B330-A271768A8F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688266" y="6138860"/>
            <a:ext cx="2743200" cy="365125"/>
          </a:xfrm>
        </p:spPr>
        <p:txBody>
          <a:bodyPr/>
          <a:lstStyle/>
          <a:p>
            <a:pPr algn="ctr"/>
            <a:fld id="{7DB468E2-5709-401E-AE8D-AD107DB8572B}" type="slidenum">
              <a:rPr lang="en-US" smtClean="0"/>
              <a:pPr algn="ctr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54447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F2C2FB18-3316-42C7-8DF9-AC133EA53D29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9522" y="162572"/>
            <a:ext cx="1874021" cy="125784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75450E1-BAA2-4BBE-BB3B-319429D2B809}"/>
              </a:ext>
            </a:extLst>
          </p:cNvPr>
          <p:cNvSpPr txBox="1"/>
          <p:nvPr/>
        </p:nvSpPr>
        <p:spPr>
          <a:xfrm>
            <a:off x="4879759" y="6391922"/>
            <a:ext cx="2432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 Ecuador Section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9B2DBD4-B4ED-48AE-B2D3-F19014230F34}"/>
              </a:ext>
            </a:extLst>
          </p:cNvPr>
          <p:cNvCxnSpPr>
            <a:endCxn id="5" idx="1"/>
          </p:cNvCxnSpPr>
          <p:nvPr/>
        </p:nvCxnSpPr>
        <p:spPr>
          <a:xfrm>
            <a:off x="363984" y="6576588"/>
            <a:ext cx="45157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61F97D5-0A19-4A31-810F-9D67BBB7D6C6}"/>
              </a:ext>
            </a:extLst>
          </p:cNvPr>
          <p:cNvCxnSpPr/>
          <p:nvPr/>
        </p:nvCxnSpPr>
        <p:spPr>
          <a:xfrm>
            <a:off x="7312240" y="6576588"/>
            <a:ext cx="45157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B05EB8C-A2A5-B74D-AD02-9B86AB8B02AF}"/>
              </a:ext>
            </a:extLst>
          </p:cNvPr>
          <p:cNvSpPr txBox="1"/>
          <p:nvPr/>
        </p:nvSpPr>
        <p:spPr>
          <a:xfrm>
            <a:off x="664592" y="1105030"/>
            <a:ext cx="55128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just">
              <a:buFont typeface="+mj-lt"/>
              <a:buAutoNum type="arabicPeriod" startAt="2"/>
            </a:pPr>
            <a:r>
              <a:rPr lang="es-ES_tradnl" sz="2400" b="1" dirty="0">
                <a:latin typeface="Times" pitchFamily="2" charset="0"/>
              </a:rPr>
              <a:t>Regresión Lineal </a:t>
            </a:r>
            <a:r>
              <a:rPr lang="en-CA" sz="2400" b="1" dirty="0">
                <a:latin typeface="Times" pitchFamily="2" charset="0"/>
              </a:rPr>
              <a:t>– “Lasso &amp; Ridge”</a:t>
            </a:r>
            <a:endParaRPr lang="en-CA" sz="2000" dirty="0">
              <a:latin typeface="Times" pitchFamily="2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0C22405-3742-314A-8B99-288DCE78D9E3}"/>
              </a:ext>
            </a:extLst>
          </p:cNvPr>
          <p:cNvSpPr/>
          <p:nvPr/>
        </p:nvSpPr>
        <p:spPr>
          <a:xfrm>
            <a:off x="6337760" y="1482905"/>
            <a:ext cx="521206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_tradnl" b="1" dirty="0">
                <a:latin typeface="Times" pitchFamily="2" charset="0"/>
              </a:rPr>
              <a:t>“Regresión Ridge”</a:t>
            </a:r>
          </a:p>
          <a:p>
            <a:r>
              <a:rPr lang="es-ES_tradnl" dirty="0">
                <a:latin typeface="Times" pitchFamily="2" charset="0"/>
              </a:rPr>
              <a:t>También llamado algoritmo de regularización L2. A medida que se incrementa el valor de ∝, el coeficiente decrece y la penalidad es mayor.</a:t>
            </a:r>
          </a:p>
          <a:p>
            <a:r>
              <a:rPr lang="es-ES_tradnl" b="1" u="sng" dirty="0">
                <a:latin typeface="Times" pitchFamily="2" charset="0"/>
              </a:rPr>
              <a:t>Limitaciones:</a:t>
            </a:r>
          </a:p>
          <a:p>
            <a:r>
              <a:rPr lang="es-ES_tradnl" dirty="0">
                <a:latin typeface="Times" pitchFamily="2" charset="0"/>
              </a:rPr>
              <a:t>- La regresión Ridge disminuye la complejidad del modelos, sin embargo, no reduce el numero de variables.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CC57030-F272-894B-A197-4A9AC0A5B1FC}"/>
              </a:ext>
            </a:extLst>
          </p:cNvPr>
          <p:cNvSpPr/>
          <p:nvPr/>
        </p:nvSpPr>
        <p:spPr>
          <a:xfrm>
            <a:off x="664591" y="1515806"/>
            <a:ext cx="5512832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_tradnl" b="1" dirty="0">
                <a:latin typeface="Times" pitchFamily="2" charset="0"/>
              </a:rPr>
              <a:t>“Regresión Lasso”</a:t>
            </a:r>
          </a:p>
          <a:p>
            <a:pPr algn="just"/>
            <a:r>
              <a:rPr lang="es-ES_tradnl" dirty="0">
                <a:latin typeface="Times" pitchFamily="2" charset="0"/>
              </a:rPr>
              <a:t>Este método fue propuesto como respuesta al problema de Colinearidad de RLM. Se añade un nuevo parámetro comúnmente llamado </a:t>
            </a:r>
            <a:r>
              <a:rPr lang="es-ES_tradnl" dirty="0" err="1">
                <a:latin typeface="Times" pitchFamily="2" charset="0"/>
              </a:rPr>
              <a:t>alpha</a:t>
            </a:r>
            <a:r>
              <a:rPr lang="es-ES_tradnl" dirty="0">
                <a:latin typeface="Times" pitchFamily="2" charset="0"/>
              </a:rPr>
              <a:t> (∝), el mismo que reduce los pesos y en muchos casos tiende a reducir a cero disminuyendo el numero de variables.</a:t>
            </a:r>
          </a:p>
          <a:p>
            <a:r>
              <a:rPr lang="es-ES_tradnl" b="1" u="sng" dirty="0">
                <a:latin typeface="Times" pitchFamily="2" charset="0"/>
              </a:rPr>
              <a:t>Limitaciones:</a:t>
            </a:r>
          </a:p>
          <a:p>
            <a:pPr algn="just"/>
            <a:r>
              <a:rPr lang="es-ES_tradnl" dirty="0">
                <a:latin typeface="Times" pitchFamily="2" charset="0"/>
              </a:rPr>
              <a:t>- Si existe uno o varias variables de entrada con alta colinearidad, Lasso selecciona uno de ellos aleatoriamente lo cual no representa a la variable respuesta.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761DD32-9D0D-2748-B388-B2549FFE2F79}"/>
                  </a:ext>
                </a:extLst>
              </p:cNvPr>
              <p:cNvSpPr txBox="1"/>
              <p:nvPr/>
            </p:nvSpPr>
            <p:spPr>
              <a:xfrm>
                <a:off x="1587185" y="4783038"/>
                <a:ext cx="298043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𝐿𝑎𝑠𝑠𝑜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𝐿𝐹</m:t>
                          </m:r>
                        </m:sub>
                      </m:sSub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CA" b="0" i="0" smtClean="0">
                          <a:latin typeface="Cambria Math" panose="02040503050406030204" pitchFamily="18" charset="0"/>
                        </a:rPr>
                        <m:t>MAE</m:t>
                      </m:r>
                      <m:r>
                        <a:rPr lang="en-CA" b="0" i="0" smtClean="0">
                          <a:latin typeface="Cambria Math" panose="02040503050406030204" pitchFamily="18" charset="0"/>
                        </a:rPr>
                        <m:t>+ </m:t>
                      </m:r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α</m:t>
                      </m:r>
                      <m:r>
                        <a:rPr lang="en-CA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d>
                        <m:dPr>
                          <m:begChr m:val="|"/>
                          <m:endChr m:val="|"/>
                          <m:ctrlP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𝑠𝑙𝑜𝑝𝑒</m:t>
                          </m:r>
                        </m:e>
                      </m:d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761DD32-9D0D-2748-B388-B2549FFE2F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7185" y="4783038"/>
                <a:ext cx="2980431" cy="276999"/>
              </a:xfrm>
              <a:prstGeom prst="rect">
                <a:avLst/>
              </a:prstGeom>
              <a:blipFill>
                <a:blip r:embed="rId3"/>
                <a:stretch>
                  <a:fillRect l="-1271" t="-9091" b="-40909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A405C0C-5E46-AE40-A1A0-307FFCF6F5B4}"/>
                  </a:ext>
                </a:extLst>
              </p:cNvPr>
              <p:cNvSpPr txBox="1"/>
              <p:nvPr/>
            </p:nvSpPr>
            <p:spPr>
              <a:xfrm>
                <a:off x="6901055" y="3998676"/>
                <a:ext cx="4085477" cy="8109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𝑅𝑖𝑑𝑔𝑒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𝐿𝐹</m:t>
                          </m:r>
                        </m:sub>
                      </m:sSub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sSup>
                        <m:sSup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ctrlP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d>
                                    <m:dPr>
                                      <m:ctrlPr>
                                        <a:rPr lang="en-CA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CA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CA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CA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CA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CA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n-CA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CA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CA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𝑠𝑙𝑜𝑝𝑒</m:t>
                                  </m:r>
                                </m:e>
                              </m:nary>
                            </m:e>
                          </m:d>
                        </m:e>
                        <m:sup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A405C0C-5E46-AE40-A1A0-307FFCF6F5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1055" y="3998676"/>
                <a:ext cx="4085477" cy="810928"/>
              </a:xfrm>
              <a:prstGeom prst="rect">
                <a:avLst/>
              </a:prstGeom>
              <a:blipFill>
                <a:blip r:embed="rId4"/>
                <a:stretch>
                  <a:fillRect l="-1238" t="-103077" b="-16461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7FE1AFE1-605D-264E-8978-46E734BE42F0}"/>
              </a:ext>
            </a:extLst>
          </p:cNvPr>
          <p:cNvSpPr txBox="1"/>
          <p:nvPr/>
        </p:nvSpPr>
        <p:spPr>
          <a:xfrm>
            <a:off x="2499730" y="395667"/>
            <a:ext cx="68718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2800" b="1" dirty="0">
                <a:latin typeface="Times" pitchFamily="2" charset="0"/>
              </a:rPr>
              <a:t>Tipos de Regresiones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30B0A07-DCAB-BB41-A330-28BFE0F2949C}"/>
              </a:ext>
            </a:extLst>
          </p:cNvPr>
          <p:cNvSpPr/>
          <p:nvPr/>
        </p:nvSpPr>
        <p:spPr>
          <a:xfrm>
            <a:off x="4018669" y="5587468"/>
            <a:ext cx="43175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r>
              <a:rPr lang="en-US" sz="1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Alzahabi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A. (2017) ‘A regression model for estimation of dew point pressure from down-hole fluid analyzer data’, Journal f Petroleum Exploration and Production Technology, </a:t>
            </a:r>
            <a:endParaRPr lang="hu-HU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D29DA6-40AB-F04C-BFDE-9D96062F5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399" y="6051236"/>
            <a:ext cx="2743200" cy="365125"/>
          </a:xfrm>
        </p:spPr>
        <p:txBody>
          <a:bodyPr/>
          <a:lstStyle/>
          <a:p>
            <a:pPr algn="ctr"/>
            <a:fld id="{7DB468E2-5709-401E-AE8D-AD107DB8572B}" type="slidenum">
              <a:rPr lang="en-US" smtClean="0"/>
              <a:pPr algn="ctr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83757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F2C2FB18-3316-42C7-8DF9-AC133EA53D29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9522" y="162572"/>
            <a:ext cx="1874021" cy="125784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75450E1-BAA2-4BBE-BB3B-319429D2B809}"/>
              </a:ext>
            </a:extLst>
          </p:cNvPr>
          <p:cNvSpPr txBox="1"/>
          <p:nvPr/>
        </p:nvSpPr>
        <p:spPr>
          <a:xfrm>
            <a:off x="4879759" y="6391922"/>
            <a:ext cx="2432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 Ecuador Section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9B2DBD4-B4ED-48AE-B2D3-F19014230F34}"/>
              </a:ext>
            </a:extLst>
          </p:cNvPr>
          <p:cNvCxnSpPr>
            <a:endCxn id="5" idx="1"/>
          </p:cNvCxnSpPr>
          <p:nvPr/>
        </p:nvCxnSpPr>
        <p:spPr>
          <a:xfrm>
            <a:off x="363984" y="6576588"/>
            <a:ext cx="45157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61F97D5-0A19-4A31-810F-9D67BBB7D6C6}"/>
              </a:ext>
            </a:extLst>
          </p:cNvPr>
          <p:cNvCxnSpPr/>
          <p:nvPr/>
        </p:nvCxnSpPr>
        <p:spPr>
          <a:xfrm>
            <a:off x="7312240" y="6576588"/>
            <a:ext cx="45157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68DBB9E-D900-B84D-9B9B-9666205E620A}"/>
              </a:ext>
            </a:extLst>
          </p:cNvPr>
          <p:cNvSpPr txBox="1"/>
          <p:nvPr/>
        </p:nvSpPr>
        <p:spPr>
          <a:xfrm>
            <a:off x="2499730" y="395667"/>
            <a:ext cx="68718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2800" b="1" dirty="0">
                <a:latin typeface="Times" pitchFamily="2" charset="0"/>
              </a:rPr>
              <a:t>Tipos de Regresiones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EA92A1A-9138-1F4B-8C3A-F69724D38D49}"/>
              </a:ext>
            </a:extLst>
          </p:cNvPr>
          <p:cNvSpPr txBox="1"/>
          <p:nvPr/>
        </p:nvSpPr>
        <p:spPr>
          <a:xfrm>
            <a:off x="664592" y="1105030"/>
            <a:ext cx="55128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just">
              <a:buFont typeface="+mj-lt"/>
              <a:buAutoNum type="arabicPeriod" startAt="3"/>
            </a:pPr>
            <a:r>
              <a:rPr lang="es-ES_tradnl" sz="2400" b="1" dirty="0">
                <a:latin typeface="Times" pitchFamily="2" charset="0"/>
              </a:rPr>
              <a:t>Regresión</a:t>
            </a:r>
            <a:r>
              <a:rPr lang="en-CA" sz="2400" b="1" dirty="0">
                <a:latin typeface="Times" pitchFamily="2" charset="0"/>
              </a:rPr>
              <a:t> “SVR”</a:t>
            </a:r>
            <a:endParaRPr lang="en-CA" sz="2000" dirty="0">
              <a:latin typeface="Times" pitchFamily="2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7DE9E48-CA42-704D-8870-B83A2737EE8C}"/>
              </a:ext>
            </a:extLst>
          </p:cNvPr>
          <p:cNvSpPr/>
          <p:nvPr/>
        </p:nvSpPr>
        <p:spPr>
          <a:xfrm>
            <a:off x="664591" y="1515806"/>
            <a:ext cx="551283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dirty="0">
                <a:latin typeface="Times" pitchFamily="2" charset="0"/>
              </a:rPr>
              <a:t>Se puede aplicar para regresión (predicción) y para clasificación.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dirty="0">
                <a:latin typeface="Times" pitchFamily="2" charset="0"/>
              </a:rPr>
              <a:t>Se puede trabajar con datos lineales y no lineales.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dirty="0">
                <a:latin typeface="Times" pitchFamily="2" charset="0"/>
              </a:rPr>
              <a:t>Minimiza el error.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dirty="0">
                <a:latin typeface="Times" pitchFamily="2" charset="0"/>
              </a:rPr>
              <a:t>Individualiza el Hiperplano que maximiza el margen.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dirty="0">
                <a:latin typeface="Times" pitchFamily="2" charset="0"/>
              </a:rPr>
              <a:t>Tolera parte del error.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dirty="0">
                <a:latin typeface="Times" pitchFamily="2" charset="0"/>
              </a:rPr>
              <a:t>Es flexible y robusto trabajando con múltiples variables.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B2CE7F3-AADA-204D-91B0-5A461B079D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751"/>
          <a:stretch/>
        </p:blipFill>
        <p:spPr>
          <a:xfrm>
            <a:off x="5771908" y="918887"/>
            <a:ext cx="4381786" cy="24765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9B66F39-DAEB-1740-A104-BCF168FCE6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0466" y="3824130"/>
            <a:ext cx="3331055" cy="245139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8D53698-7FCD-8046-A157-75268786275E}"/>
              </a:ext>
            </a:extLst>
          </p:cNvPr>
          <p:cNvSpPr/>
          <p:nvPr/>
        </p:nvSpPr>
        <p:spPr>
          <a:xfrm>
            <a:off x="6177423" y="3577971"/>
            <a:ext cx="5871823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ES_tradnl" b="1" dirty="0">
                <a:latin typeface="Times" pitchFamily="2" charset="0"/>
              </a:rPr>
              <a:t>Hiperparametros a considerar: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_tradnl" b="1" dirty="0">
                <a:latin typeface="Times" pitchFamily="2" charset="0"/>
              </a:rPr>
              <a:t>Gamma: </a:t>
            </a:r>
            <a:r>
              <a:rPr lang="es-ES_tradnl" dirty="0">
                <a:latin typeface="Times" pitchFamily="2" charset="0"/>
              </a:rPr>
              <a:t>controla la distancia de influencia de un punto de entrenamiento. 👇 </a:t>
            </a:r>
            <a:r>
              <a:rPr lang="es-ES_tradnl" dirty="0" err="1">
                <a:latin typeface="Times" pitchFamily="2" charset="0"/>
              </a:rPr>
              <a:t>ɣ</a:t>
            </a:r>
            <a:r>
              <a:rPr lang="es-ES_tradnl" dirty="0">
                <a:latin typeface="Times" pitchFamily="2" charset="0"/>
              </a:rPr>
              <a:t> ➞ mayor radio de </a:t>
            </a:r>
            <a:r>
              <a:rPr lang="es-ES_tradnl" dirty="0" err="1">
                <a:latin typeface="Times" pitchFamily="2" charset="0"/>
              </a:rPr>
              <a:t>similaridad</a:t>
            </a:r>
            <a:r>
              <a:rPr lang="es-ES_tradnl" dirty="0">
                <a:latin typeface="Times" pitchFamily="2" charset="0"/>
              </a:rPr>
              <a:t> para agrupar puntos de una misma clase, 👆 </a:t>
            </a:r>
            <a:r>
              <a:rPr lang="es-ES_tradnl" dirty="0" err="1">
                <a:latin typeface="Times" pitchFamily="2" charset="0"/>
              </a:rPr>
              <a:t>γ</a:t>
            </a:r>
            <a:r>
              <a:rPr lang="es-ES_tradnl" dirty="0">
                <a:latin typeface="Times" pitchFamily="2" charset="0"/>
              </a:rPr>
              <a:t> ➞ menor radio de similitud.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_tradnl" b="1" dirty="0" err="1">
                <a:latin typeface="Times" pitchFamily="2" charset="0"/>
              </a:rPr>
              <a:t>Kernel</a:t>
            </a:r>
            <a:r>
              <a:rPr lang="es-ES_tradnl" b="1" dirty="0">
                <a:latin typeface="Times" pitchFamily="2" charset="0"/>
              </a:rPr>
              <a:t>: </a:t>
            </a:r>
            <a:r>
              <a:rPr lang="es-ES_tradnl" dirty="0">
                <a:latin typeface="Times" pitchFamily="2" charset="0"/>
              </a:rPr>
              <a:t>Aplicable para modelos no-lineales. Son los </a:t>
            </a:r>
            <a:r>
              <a:rPr lang="es-ES_tradnl" dirty="0" err="1">
                <a:latin typeface="Times" pitchFamily="2" charset="0"/>
              </a:rPr>
              <a:t>hiperplanos</a:t>
            </a:r>
            <a:r>
              <a:rPr lang="es-ES_tradnl" dirty="0">
                <a:latin typeface="Times" pitchFamily="2" charset="0"/>
              </a:rPr>
              <a:t> con distintas funciones (ex: Radial </a:t>
            </a:r>
            <a:r>
              <a:rPr lang="es-ES_tradnl" dirty="0" err="1">
                <a:latin typeface="Times" pitchFamily="2" charset="0"/>
              </a:rPr>
              <a:t>basis</a:t>
            </a:r>
            <a:r>
              <a:rPr lang="es-ES_tradnl" dirty="0">
                <a:latin typeface="Times" pitchFamily="2" charset="0"/>
              </a:rPr>
              <a:t> </a:t>
            </a:r>
            <a:r>
              <a:rPr lang="es-ES_tradnl" dirty="0" err="1">
                <a:latin typeface="Times" pitchFamily="2" charset="0"/>
              </a:rPr>
              <a:t>function</a:t>
            </a:r>
            <a:r>
              <a:rPr lang="es-ES_tradnl" dirty="0">
                <a:latin typeface="Times" pitchFamily="2" charset="0"/>
              </a:rPr>
              <a:t> “</a:t>
            </a:r>
            <a:r>
              <a:rPr lang="es-ES_tradnl" dirty="0" err="1">
                <a:latin typeface="Times" pitchFamily="2" charset="0"/>
              </a:rPr>
              <a:t>rbf</a:t>
            </a:r>
            <a:r>
              <a:rPr lang="es-ES_tradnl" dirty="0">
                <a:latin typeface="Times" pitchFamily="2" charset="0"/>
              </a:rPr>
              <a:t>” o </a:t>
            </a:r>
            <a:r>
              <a:rPr lang="es-ES_tradnl" dirty="0" err="1">
                <a:latin typeface="Times" pitchFamily="2" charset="0"/>
              </a:rPr>
              <a:t>Polinomial</a:t>
            </a:r>
            <a:r>
              <a:rPr lang="es-ES_tradnl" dirty="0">
                <a:latin typeface="Times" pitchFamily="2" charset="0"/>
              </a:rPr>
              <a:t> “Poli”).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_tradnl" b="1" dirty="0">
                <a:latin typeface="Times" pitchFamily="2" charset="0"/>
              </a:rPr>
              <a:t>C: </a:t>
            </a:r>
            <a:r>
              <a:rPr lang="es-ES_tradnl" dirty="0">
                <a:latin typeface="Times" pitchFamily="2" charset="0"/>
              </a:rPr>
              <a:t>controla la penalidad de las clasificaciones erróneas. </a:t>
            </a:r>
            <a:endParaRPr lang="es-ES_tradnl" b="1" dirty="0">
              <a:latin typeface="Times" pitchFamily="2" charset="0"/>
            </a:endParaRP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619F68D8-66B6-D64E-A35B-380AE4E266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399" y="6092965"/>
            <a:ext cx="2743200" cy="365125"/>
          </a:xfrm>
        </p:spPr>
        <p:txBody>
          <a:bodyPr/>
          <a:lstStyle/>
          <a:p>
            <a:pPr algn="ctr"/>
            <a:fld id="{7DB468E2-5709-401E-AE8D-AD107DB8572B}" type="slidenum">
              <a:rPr lang="en-US" smtClean="0"/>
              <a:pPr algn="ctr"/>
              <a:t>9</a:t>
            </a:fld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CE011DF-2B01-3D48-ADBB-BA6A3849585A}"/>
              </a:ext>
            </a:extLst>
          </p:cNvPr>
          <p:cNvSpPr txBox="1"/>
          <p:nvPr/>
        </p:nvSpPr>
        <p:spPr>
          <a:xfrm>
            <a:off x="2281874" y="6241392"/>
            <a:ext cx="679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/>
              <a:t>Fig. 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CC8C9D7-D00B-5544-BAF1-486E7AC226DC}"/>
              </a:ext>
            </a:extLst>
          </p:cNvPr>
          <p:cNvSpPr txBox="1"/>
          <p:nvPr/>
        </p:nvSpPr>
        <p:spPr>
          <a:xfrm>
            <a:off x="7858699" y="3287549"/>
            <a:ext cx="686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/>
              <a:t>Fig. 2</a:t>
            </a:r>
          </a:p>
        </p:txBody>
      </p:sp>
    </p:spTree>
    <p:extLst>
      <p:ext uri="{BB962C8B-B14F-4D97-AF65-F5344CB8AC3E}">
        <p14:creationId xmlns:p14="http://schemas.microsoft.com/office/powerpoint/2010/main" val="28007212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23926</TotalTime>
  <Words>1359</Words>
  <Application>Microsoft Macintosh PowerPoint</Application>
  <PresentationFormat>Widescreen</PresentationFormat>
  <Paragraphs>152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Arial</vt:lpstr>
      <vt:lpstr>Calibri</vt:lpstr>
      <vt:lpstr>Calibri Light</vt:lpstr>
      <vt:lpstr>Cambria Math</vt:lpstr>
      <vt:lpstr>Times</vt:lpstr>
      <vt:lpstr>Times New Roman</vt:lpstr>
      <vt:lpstr>Wingdings</vt:lpstr>
      <vt:lpstr>Office Theme</vt:lpstr>
      <vt:lpstr>Regression Models with Machine Learning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Regression Models with Machine Learning</dc:title>
  <dc:creator>Félix Gallo Cruz</dc:creator>
  <cp:lastModifiedBy>Microsoft Office User</cp:lastModifiedBy>
  <cp:revision>94</cp:revision>
  <dcterms:created xsi:type="dcterms:W3CDTF">2021-05-08T22:35:47Z</dcterms:created>
  <dcterms:modified xsi:type="dcterms:W3CDTF">2021-06-22T23:47:09Z</dcterms:modified>
</cp:coreProperties>
</file>